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79" r:id="rId4"/>
  </p:sldMasterIdLst>
  <p:notesMasterIdLst>
    <p:notesMasterId r:id="rId26"/>
  </p:notesMasterIdLst>
  <p:sldIdLst>
    <p:sldId id="256" r:id="rId5"/>
    <p:sldId id="886" r:id="rId6"/>
    <p:sldId id="892" r:id="rId7"/>
    <p:sldId id="372" r:id="rId8"/>
    <p:sldId id="893" r:id="rId9"/>
    <p:sldId id="891" r:id="rId10"/>
    <p:sldId id="864" r:id="rId11"/>
    <p:sldId id="866" r:id="rId12"/>
    <p:sldId id="262" r:id="rId13"/>
    <p:sldId id="885" r:id="rId14"/>
    <p:sldId id="887" r:id="rId15"/>
    <p:sldId id="888" r:id="rId16"/>
    <p:sldId id="297" r:id="rId17"/>
    <p:sldId id="284" r:id="rId18"/>
    <p:sldId id="910" r:id="rId19"/>
    <p:sldId id="911" r:id="rId20"/>
    <p:sldId id="912" r:id="rId21"/>
    <p:sldId id="913" r:id="rId22"/>
    <p:sldId id="914" r:id="rId23"/>
    <p:sldId id="272" r:id="rId24"/>
    <p:sldId id="8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94"/>
  </p:normalViewPr>
  <p:slideViewPr>
    <p:cSldViewPr snapToGrid="0">
      <p:cViewPr varScale="1">
        <p:scale>
          <a:sx n="62" d="100"/>
          <a:sy n="62" d="100"/>
        </p:scale>
        <p:origin x="828" y="2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uck Fuller" userId="a108e7510efac117" providerId="LiveId" clId="{97A93250-B3A1-4873-8BBC-59057B5710B1}"/>
    <pc:docChg chg="addSld delSld modSld">
      <pc:chgData name="Chuck Fuller" userId="a108e7510efac117" providerId="LiveId" clId="{97A93250-B3A1-4873-8BBC-59057B5710B1}" dt="2025-05-01T18:26:25.285" v="13" actId="47"/>
      <pc:docMkLst>
        <pc:docMk/>
      </pc:docMkLst>
      <pc:sldChg chg="del">
        <pc:chgData name="Chuck Fuller" userId="a108e7510efac117" providerId="LiveId" clId="{97A93250-B3A1-4873-8BBC-59057B5710B1}" dt="2025-05-01T18:26:22.100" v="11" actId="47"/>
        <pc:sldMkLst>
          <pc:docMk/>
          <pc:sldMk cId="2594284376" sldId="263"/>
        </pc:sldMkLst>
      </pc:sldChg>
      <pc:sldChg chg="del">
        <pc:chgData name="Chuck Fuller" userId="a108e7510efac117" providerId="LiveId" clId="{97A93250-B3A1-4873-8BBC-59057B5710B1}" dt="2025-05-01T18:26:24.042" v="12" actId="47"/>
        <pc:sldMkLst>
          <pc:docMk/>
          <pc:sldMk cId="1995948205" sldId="264"/>
        </pc:sldMkLst>
      </pc:sldChg>
      <pc:sldChg chg="add">
        <pc:chgData name="Chuck Fuller" userId="a108e7510efac117" providerId="LiveId" clId="{97A93250-B3A1-4873-8BBC-59057B5710B1}" dt="2025-05-01T18:26:13.132" v="9"/>
        <pc:sldMkLst>
          <pc:docMk/>
          <pc:sldMk cId="0" sldId="272"/>
        </pc:sldMkLst>
      </pc:sldChg>
      <pc:sldChg chg="modSp mod">
        <pc:chgData name="Chuck Fuller" userId="a108e7510efac117" providerId="LiveId" clId="{97A93250-B3A1-4873-8BBC-59057B5710B1}" dt="2025-05-01T18:25:05.155" v="7" actId="20577"/>
        <pc:sldMkLst>
          <pc:docMk/>
          <pc:sldMk cId="3892559843" sldId="372"/>
        </pc:sldMkLst>
        <pc:spChg chg="mod">
          <ac:chgData name="Chuck Fuller" userId="a108e7510efac117" providerId="LiveId" clId="{97A93250-B3A1-4873-8BBC-59057B5710B1}" dt="2025-05-01T18:24:50.529" v="5" actId="122"/>
          <ac:spMkLst>
            <pc:docMk/>
            <pc:sldMk cId="3892559843" sldId="372"/>
            <ac:spMk id="7" creationId="{66541DCC-5B78-BC56-10F4-AF218F5F3E0A}"/>
          </ac:spMkLst>
        </pc:spChg>
        <pc:spChg chg="mod">
          <ac:chgData name="Chuck Fuller" userId="a108e7510efac117" providerId="LiveId" clId="{97A93250-B3A1-4873-8BBC-59057B5710B1}" dt="2025-05-01T18:25:05.155" v="7" actId="20577"/>
          <ac:spMkLst>
            <pc:docMk/>
            <pc:sldMk cId="3892559843" sldId="372"/>
            <ac:spMk id="8" creationId="{3CD80417-9816-A362-BEBB-295F0ED41506}"/>
          </ac:spMkLst>
        </pc:spChg>
      </pc:sldChg>
      <pc:sldChg chg="del">
        <pc:chgData name="Chuck Fuller" userId="a108e7510efac117" providerId="LiveId" clId="{97A93250-B3A1-4873-8BBC-59057B5710B1}" dt="2025-05-01T18:26:25.285" v="13" actId="47"/>
        <pc:sldMkLst>
          <pc:docMk/>
          <pc:sldMk cId="811850513" sldId="872"/>
        </pc:sldMkLst>
      </pc:sldChg>
      <pc:sldChg chg="del">
        <pc:chgData name="Chuck Fuller" userId="a108e7510efac117" providerId="LiveId" clId="{97A93250-B3A1-4873-8BBC-59057B5710B1}" dt="2025-05-01T18:26:20.876" v="10" actId="47"/>
        <pc:sldMkLst>
          <pc:docMk/>
          <pc:sldMk cId="1071866729" sldId="889"/>
        </pc:sldMkLst>
      </pc:sldChg>
      <pc:sldChg chg="modSp mod">
        <pc:chgData name="Chuck Fuller" userId="a108e7510efac117" providerId="LiveId" clId="{97A93250-B3A1-4873-8BBC-59057B5710B1}" dt="2025-05-01T18:24:23.585" v="3" actId="1076"/>
        <pc:sldMkLst>
          <pc:docMk/>
          <pc:sldMk cId="2029549844" sldId="892"/>
        </pc:sldMkLst>
        <pc:spChg chg="mod">
          <ac:chgData name="Chuck Fuller" userId="a108e7510efac117" providerId="LiveId" clId="{97A93250-B3A1-4873-8BBC-59057B5710B1}" dt="2025-05-01T18:24:23.585" v="3" actId="1076"/>
          <ac:spMkLst>
            <pc:docMk/>
            <pc:sldMk cId="2029549844" sldId="892"/>
            <ac:spMk id="7" creationId="{A14DB52C-599E-C8B3-7057-52F6556A803F}"/>
          </ac:spMkLst>
        </pc:spChg>
      </pc:sldChg>
      <pc:sldChg chg="modSp mod">
        <pc:chgData name="Chuck Fuller" userId="a108e7510efac117" providerId="LiveId" clId="{97A93250-B3A1-4873-8BBC-59057B5710B1}" dt="2025-05-01T18:25:16.646" v="8" actId="122"/>
        <pc:sldMkLst>
          <pc:docMk/>
          <pc:sldMk cId="1077534968" sldId="893"/>
        </pc:sldMkLst>
        <pc:spChg chg="mod">
          <ac:chgData name="Chuck Fuller" userId="a108e7510efac117" providerId="LiveId" clId="{97A93250-B3A1-4873-8BBC-59057B5710B1}" dt="2025-05-01T18:25:16.646" v="8" actId="122"/>
          <ac:spMkLst>
            <pc:docMk/>
            <pc:sldMk cId="1077534968" sldId="893"/>
            <ac:spMk id="7" creationId="{0FE697DB-A9ED-AC31-394C-84347D92055C}"/>
          </ac:spMkLst>
        </pc:spChg>
      </pc:sldChg>
      <pc:sldChg chg="add">
        <pc:chgData name="Chuck Fuller" userId="a108e7510efac117" providerId="LiveId" clId="{97A93250-B3A1-4873-8BBC-59057B5710B1}" dt="2025-05-01T18:26:13.132" v="9"/>
        <pc:sldMkLst>
          <pc:docMk/>
          <pc:sldMk cId="3611862126" sldId="910"/>
        </pc:sldMkLst>
      </pc:sldChg>
      <pc:sldChg chg="add">
        <pc:chgData name="Chuck Fuller" userId="a108e7510efac117" providerId="LiveId" clId="{97A93250-B3A1-4873-8BBC-59057B5710B1}" dt="2025-05-01T18:26:13.132" v="9"/>
        <pc:sldMkLst>
          <pc:docMk/>
          <pc:sldMk cId="2432715291" sldId="911"/>
        </pc:sldMkLst>
      </pc:sldChg>
      <pc:sldChg chg="add">
        <pc:chgData name="Chuck Fuller" userId="a108e7510efac117" providerId="LiveId" clId="{97A93250-B3A1-4873-8BBC-59057B5710B1}" dt="2025-05-01T18:26:13.132" v="9"/>
        <pc:sldMkLst>
          <pc:docMk/>
          <pc:sldMk cId="1209356657" sldId="912"/>
        </pc:sldMkLst>
      </pc:sldChg>
      <pc:sldChg chg="add">
        <pc:chgData name="Chuck Fuller" userId="a108e7510efac117" providerId="LiveId" clId="{97A93250-B3A1-4873-8BBC-59057B5710B1}" dt="2025-05-01T18:26:13.132" v="9"/>
        <pc:sldMkLst>
          <pc:docMk/>
          <pc:sldMk cId="2848953545" sldId="913"/>
        </pc:sldMkLst>
      </pc:sldChg>
      <pc:sldChg chg="add">
        <pc:chgData name="Chuck Fuller" userId="a108e7510efac117" providerId="LiveId" clId="{97A93250-B3A1-4873-8BBC-59057B5710B1}" dt="2025-05-01T18:26:13.132" v="9"/>
        <pc:sldMkLst>
          <pc:docMk/>
          <pc:sldMk cId="2093836051" sldId="91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77D19-16A4-4B6C-A93D-0CB58EB96F3B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24CA5-5388-433E-95F4-6A296953D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9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2FC08-5CA4-95AC-89C8-CE28E8C84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AA3AB4-871B-454F-5B20-57777A2451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317782-C605-FCEF-B6E6-EADFC4DA3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111AF-AEB9-3927-3D4C-ED6CC6CFED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41898-D043-4569-A9A6-59B778BECE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413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41898-D043-4569-A9A6-59B778BECE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52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EAF0D-5AE8-FF6B-3B15-A078E09B0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0AE99C-4461-B872-6A35-E2D76DC33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C9B92A-840C-5EB4-3651-C8571E871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3E815-9088-D96C-5598-FF83DC9D3F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41898-D043-4569-A9A6-59B778BECE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151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22744-1FD8-A449-A3C9-98B1763C83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687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4CA5-5388-433E-95F4-6A296953D2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50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FC0B0-B782-52FB-7D25-04E9678FA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C86E0E-712B-5348-E34A-CED735A155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4D6C38-5ED5-65F4-556D-D24E9A6439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56CBC-4A86-D2CE-E3E1-68C1126D7F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41898-D043-4569-A9A6-59B778BECE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591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22744-1FD8-A449-A3C9-98B1763C83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68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52a0edd6e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52a0edd6e6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352a0edd6e6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jpg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.jpg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.jpg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6.jp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2D992-87EF-537D-3E66-1701521CB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47149-91B2-B5EF-3913-62FD12969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3CB6D-3B5D-05F0-30D2-C3630A4D2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C131-9E0B-409D-95F0-9F139BBDDAE9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1211D-2DFE-BAA5-F4F1-3FB7BD5B1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F9C8-A78A-BFAC-4F3A-6ABAB26DE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BE581-3B9C-40D9-B231-57ECF3265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33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D7442-E35C-FEDE-5689-5AEE305CA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A89613-63A7-2BC5-016F-28A376633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BA886-D2C5-21A1-7DC9-87DE694C5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C131-9E0B-409D-95F0-9F139BBDDAE9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0C682-569C-EA8A-F078-6A8F3F4F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D2511-01C7-3A6F-336E-97573FEE9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BE581-3B9C-40D9-B231-57ECF3265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28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D33ACE-40BD-3DF3-B16D-1334CF2C5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7D57DB-079E-EB87-DECD-15D7A62FC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4B587-6838-4E45-560D-A758247F1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C131-9E0B-409D-95F0-9F139BBDDAE9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9F7B9-FCC2-48C3-E2A8-C3314CED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E4890-5C28-2D7B-BE51-302B1DF8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BE581-3B9C-40D9-B231-57ECF3265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28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F14AA4-436D-6C64-B544-ADC317BC64F4}"/>
              </a:ext>
            </a:extLst>
          </p:cNvPr>
          <p:cNvSpPr>
            <a:spLocks/>
          </p:cNvSpPr>
          <p:nvPr userDrawn="1"/>
        </p:nvSpPr>
        <p:spPr>
          <a:xfrm>
            <a:off x="-12193" y="4955329"/>
            <a:ext cx="12216384" cy="1912961"/>
          </a:xfrm>
          <a:prstGeom prst="rect">
            <a:avLst/>
          </a:prstGeom>
          <a:gradFill flip="none" rotWithShape="1">
            <a:gsLst>
              <a:gs pos="0">
                <a:srgbClr val="0057A8">
                  <a:lumMod val="61100"/>
                </a:srgbClr>
              </a:gs>
              <a:gs pos="100000">
                <a:srgbClr val="0057A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9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81334"/>
            <a:ext cx="8887968" cy="633681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>
              <a:lnSpc>
                <a:spcPct val="100000"/>
              </a:lnSpc>
              <a:defRPr sz="319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043899"/>
            <a:ext cx="8887968" cy="30451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5">
                <a:solidFill>
                  <a:schemeClr val="bg1"/>
                </a:solidFill>
              </a:defRPr>
            </a:lvl1pPr>
            <a:lvl2pPr marL="456777" indent="0" algn="ctr">
              <a:buNone/>
              <a:defRPr sz="1998"/>
            </a:lvl2pPr>
            <a:lvl3pPr marL="913554" indent="0" algn="ctr">
              <a:buNone/>
              <a:defRPr sz="1798"/>
            </a:lvl3pPr>
            <a:lvl4pPr marL="1370331" indent="0" algn="ctr">
              <a:buNone/>
              <a:defRPr sz="1599"/>
            </a:lvl4pPr>
            <a:lvl5pPr marL="1827108" indent="0" algn="ctr">
              <a:buNone/>
              <a:defRPr sz="1599"/>
            </a:lvl5pPr>
            <a:lvl6pPr marL="2283885" indent="0" algn="ctr">
              <a:buNone/>
              <a:defRPr sz="1599"/>
            </a:lvl6pPr>
            <a:lvl7pPr marL="2740663" indent="0" algn="ctr">
              <a:buNone/>
              <a:defRPr sz="1599"/>
            </a:lvl7pPr>
            <a:lvl8pPr marL="3197440" indent="0" algn="ctr">
              <a:buNone/>
              <a:defRPr sz="1599"/>
            </a:lvl8pPr>
            <a:lvl9pPr marL="365421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A7821B-A887-DC06-2115-588BAB4C78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457" y="5298079"/>
            <a:ext cx="1291092" cy="83387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0ADA73D4-6F66-7F18-E5F2-004660395239}"/>
              </a:ext>
            </a:extLst>
          </p:cNvPr>
          <p:cNvSpPr txBox="1">
            <a:spLocks/>
          </p:cNvSpPr>
          <p:nvPr userDrawn="1"/>
        </p:nvSpPr>
        <p:spPr>
          <a:xfrm>
            <a:off x="9666901" y="6298394"/>
            <a:ext cx="1915499" cy="227144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Wingdings" pitchFamily="2" charset="2"/>
              <a:buNone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1387ACB-94C1-7B4A-B2CF-72E6FB9CDF26}" type="datetime4">
              <a:rPr lang="en-US" sz="1332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May 1, 2025</a:t>
            </a:fld>
            <a:endParaRPr lang="en-US" sz="1332" dirty="0">
              <a:solidFill>
                <a:srgbClr val="BCE7FD"/>
              </a:solidFill>
              <a:latin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CAF199-AE96-F9A3-21D5-1A4B51244BDC}"/>
              </a:ext>
            </a:extLst>
          </p:cNvPr>
          <p:cNvCxnSpPr>
            <a:cxnSpLocks/>
          </p:cNvCxnSpPr>
          <p:nvPr userDrawn="1"/>
        </p:nvCxnSpPr>
        <p:spPr>
          <a:xfrm>
            <a:off x="-12192" y="4955329"/>
            <a:ext cx="12216384" cy="0"/>
          </a:xfrm>
          <a:prstGeom prst="line">
            <a:avLst/>
          </a:prstGeom>
          <a:ln w="38100">
            <a:solidFill>
              <a:srgbClr val="D90D0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297D681-6979-610D-1988-DD74379054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700" y="-12180"/>
            <a:ext cx="12217400" cy="49453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85172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 and Long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F14AA4-436D-6C64-B544-ADC317BC64F4}"/>
              </a:ext>
            </a:extLst>
          </p:cNvPr>
          <p:cNvSpPr>
            <a:spLocks/>
          </p:cNvSpPr>
          <p:nvPr userDrawn="1"/>
        </p:nvSpPr>
        <p:spPr>
          <a:xfrm>
            <a:off x="-12193" y="4955329"/>
            <a:ext cx="12216384" cy="1912961"/>
          </a:xfrm>
          <a:prstGeom prst="rect">
            <a:avLst/>
          </a:prstGeom>
          <a:gradFill flip="none" rotWithShape="1">
            <a:gsLst>
              <a:gs pos="0">
                <a:srgbClr val="0057A8">
                  <a:lumMod val="61100"/>
                </a:srgbClr>
              </a:gs>
              <a:gs pos="100000">
                <a:srgbClr val="0057A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en-US" sz="1599" dirty="0" err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CAF199-AE96-F9A3-21D5-1A4B51244BDC}"/>
              </a:ext>
            </a:extLst>
          </p:cNvPr>
          <p:cNvCxnSpPr>
            <a:cxnSpLocks/>
          </p:cNvCxnSpPr>
          <p:nvPr userDrawn="1"/>
        </p:nvCxnSpPr>
        <p:spPr>
          <a:xfrm>
            <a:off x="-12192" y="4955329"/>
            <a:ext cx="12216384" cy="0"/>
          </a:xfrm>
          <a:prstGeom prst="line">
            <a:avLst/>
          </a:prstGeom>
          <a:ln w="38100">
            <a:solidFill>
              <a:srgbClr val="D90D0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47336"/>
            <a:ext cx="8887968" cy="1120626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defRPr sz="319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A7821B-A887-DC06-2115-588BAB4C78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457" y="5298079"/>
            <a:ext cx="1291092" cy="83387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0ADA73D4-6F66-7F18-E5F2-004660395239}"/>
              </a:ext>
            </a:extLst>
          </p:cNvPr>
          <p:cNvSpPr txBox="1">
            <a:spLocks/>
          </p:cNvSpPr>
          <p:nvPr userDrawn="1"/>
        </p:nvSpPr>
        <p:spPr>
          <a:xfrm>
            <a:off x="9666901" y="6298394"/>
            <a:ext cx="1915499" cy="227144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Wingdings" pitchFamily="2" charset="2"/>
              <a:buNone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1387ACB-94C1-7B4A-B2CF-72E6FB9CDF26}" type="datetime4">
              <a:rPr lang="en-US" sz="1332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May 1, 2025</a:t>
            </a:fld>
            <a:endParaRPr lang="en-US" sz="1332" dirty="0">
              <a:solidFill>
                <a:srgbClr val="BCE7FD"/>
              </a:solidFill>
              <a:latin typeface="+mn-lt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7593ED4F-ECDC-36E8-7E33-54BD57010E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700" y="-12180"/>
            <a:ext cx="12217400" cy="49453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65875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B9F2E4-EBAA-496A-3A84-89E9137EF31E}"/>
              </a:ext>
            </a:extLst>
          </p:cNvPr>
          <p:cNvSpPr>
            <a:spLocks/>
          </p:cNvSpPr>
          <p:nvPr userDrawn="1"/>
        </p:nvSpPr>
        <p:spPr>
          <a:xfrm>
            <a:off x="-12193" y="-12181"/>
            <a:ext cx="12216384" cy="6882107"/>
          </a:xfrm>
          <a:prstGeom prst="rect">
            <a:avLst/>
          </a:prstGeom>
          <a:gradFill flip="none" rotWithShape="1">
            <a:gsLst>
              <a:gs pos="0">
                <a:srgbClr val="0057A8">
                  <a:lumMod val="61100"/>
                </a:srgbClr>
              </a:gs>
              <a:gs pos="100000">
                <a:srgbClr val="0057A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9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8C8299-F83F-D714-FFDE-A89D5626D3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2192" y="1"/>
            <a:ext cx="12216384" cy="687276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C91761-A700-7455-06A4-7D583C75D31C}"/>
              </a:ext>
            </a:extLst>
          </p:cNvPr>
          <p:cNvCxnSpPr>
            <a:cxnSpLocks/>
          </p:cNvCxnSpPr>
          <p:nvPr userDrawn="1"/>
        </p:nvCxnSpPr>
        <p:spPr>
          <a:xfrm>
            <a:off x="-12193" y="19966"/>
            <a:ext cx="12216384" cy="0"/>
          </a:xfrm>
          <a:prstGeom prst="line">
            <a:avLst/>
          </a:prstGeom>
          <a:ln w="38100">
            <a:solidFill>
              <a:srgbClr val="D90D0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04EF006-A913-6084-A2A7-66E199F44F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39" y="837495"/>
            <a:ext cx="1291092" cy="83387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DD5C73F3-3B2E-2FDA-8150-8AE80181A778}"/>
              </a:ext>
            </a:extLst>
          </p:cNvPr>
          <p:cNvSpPr txBox="1">
            <a:spLocks/>
          </p:cNvSpPr>
          <p:nvPr userDrawn="1"/>
        </p:nvSpPr>
        <p:spPr>
          <a:xfrm>
            <a:off x="8753856" y="960648"/>
            <a:ext cx="2589419" cy="2271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Wingdings" pitchFamily="2" charset="2"/>
              <a:buNone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9F16988-0933-FE45-B699-E96D50AC6A70}" type="datetime4">
              <a:rPr lang="en-US" sz="1332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 1, 2025</a:t>
            </a:fld>
            <a:endParaRPr lang="en-US" sz="1332" dirty="0">
              <a:solidFill>
                <a:srgbClr val="BCE7FD"/>
              </a:solidFill>
              <a:latin typeface="Barlow Condensed Medium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3440" y="2155986"/>
            <a:ext cx="10485120" cy="228665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479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3440" y="4536377"/>
            <a:ext cx="10485120" cy="9135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65">
                <a:solidFill>
                  <a:schemeClr val="bg1"/>
                </a:solidFill>
              </a:defRPr>
            </a:lvl1pPr>
            <a:lvl2pPr marL="456777" indent="0" algn="ctr">
              <a:buNone/>
              <a:defRPr sz="1998"/>
            </a:lvl2pPr>
            <a:lvl3pPr marL="913554" indent="0" algn="ctr">
              <a:buNone/>
              <a:defRPr sz="1798"/>
            </a:lvl3pPr>
            <a:lvl4pPr marL="1370331" indent="0" algn="ctr">
              <a:buNone/>
              <a:defRPr sz="1599"/>
            </a:lvl4pPr>
            <a:lvl5pPr marL="1827108" indent="0" algn="ctr">
              <a:buNone/>
              <a:defRPr sz="1599"/>
            </a:lvl5pPr>
            <a:lvl6pPr marL="2283885" indent="0" algn="ctr">
              <a:buNone/>
              <a:defRPr sz="1599"/>
            </a:lvl6pPr>
            <a:lvl7pPr marL="2740663" indent="0" algn="ctr">
              <a:buNone/>
              <a:defRPr sz="1599"/>
            </a:lvl7pPr>
            <a:lvl8pPr marL="3197440" indent="0" algn="ctr">
              <a:buNone/>
              <a:defRPr sz="1599"/>
            </a:lvl8pPr>
            <a:lvl9pPr marL="365421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28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531"/>
            <a:ext cx="10972800" cy="392816"/>
          </a:xfrm>
          <a:prstGeom prst="rect">
            <a:avLst/>
          </a:prstGeom>
        </p:spPr>
        <p:txBody>
          <a:bodyPr wrap="none"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931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94710"/>
            <a:ext cx="10972800" cy="424948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4518" indent="-304518">
              <a:lnSpc>
                <a:spcPct val="150000"/>
              </a:lnSpc>
              <a:spcBef>
                <a:spcPts val="0"/>
              </a:spcBef>
              <a:spcAft>
                <a:spcPts val="1332"/>
              </a:spcAft>
              <a:buClr>
                <a:schemeClr val="accent1"/>
              </a:buClr>
              <a:buSzPct val="120000"/>
              <a:defRPr sz="1998"/>
            </a:lvl1pPr>
            <a:lvl2pPr marL="682120" indent="-304518">
              <a:lnSpc>
                <a:spcPct val="150000"/>
              </a:lnSpc>
              <a:spcBef>
                <a:spcPts val="0"/>
              </a:spcBef>
              <a:spcAft>
                <a:spcPts val="1332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998"/>
            </a:lvl2pPr>
            <a:lvl3pPr marL="1141943" indent="-304518">
              <a:lnSpc>
                <a:spcPct val="150000"/>
              </a:lnSpc>
              <a:spcBef>
                <a:spcPts val="0"/>
              </a:spcBef>
              <a:spcAft>
                <a:spcPts val="1332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998"/>
            </a:lvl3pPr>
            <a:lvl4pPr marL="1598720" indent="-304518">
              <a:lnSpc>
                <a:spcPct val="150000"/>
              </a:lnSpc>
              <a:spcBef>
                <a:spcPts val="0"/>
              </a:spcBef>
              <a:spcAft>
                <a:spcPts val="1332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998"/>
            </a:lvl4pPr>
            <a:lvl5pPr marL="2055497" indent="-304518">
              <a:lnSpc>
                <a:spcPct val="150000"/>
              </a:lnSpc>
              <a:spcBef>
                <a:spcPts val="0"/>
              </a:spcBef>
              <a:spcAft>
                <a:spcPts val="1332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99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31FDFD-1E7F-4D38-B5E5-FEC4D4109758}"/>
              </a:ext>
            </a:extLst>
          </p:cNvPr>
          <p:cNvSpPr>
            <a:spLocks/>
          </p:cNvSpPr>
          <p:nvPr userDrawn="1"/>
        </p:nvSpPr>
        <p:spPr>
          <a:xfrm rot="10800000">
            <a:off x="-12193" y="-31527"/>
            <a:ext cx="12216384" cy="757576"/>
          </a:xfrm>
          <a:prstGeom prst="rect">
            <a:avLst/>
          </a:prstGeom>
          <a:gradFill flip="none" rotWithShape="1">
            <a:gsLst>
              <a:gs pos="0">
                <a:srgbClr val="0057A8">
                  <a:lumMod val="61100"/>
                </a:srgbClr>
              </a:gs>
              <a:gs pos="100000">
                <a:srgbClr val="0057A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9" dirty="0" err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8BFD85-22DB-E8C0-02E8-B0E843AA503D}"/>
              </a:ext>
            </a:extLst>
          </p:cNvPr>
          <p:cNvCxnSpPr>
            <a:cxnSpLocks/>
          </p:cNvCxnSpPr>
          <p:nvPr userDrawn="1"/>
        </p:nvCxnSpPr>
        <p:spPr>
          <a:xfrm>
            <a:off x="-12192" y="728651"/>
            <a:ext cx="12216384" cy="0"/>
          </a:xfrm>
          <a:prstGeom prst="line">
            <a:avLst/>
          </a:prstGeom>
          <a:ln w="12700">
            <a:solidFill>
              <a:srgbClr val="D90D0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DEFBA2DB-5453-FA7B-1121-348B59C86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137186"/>
            <a:ext cx="2472267" cy="4201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5082226-0855-77B2-A0D3-EDF61E9FCC8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741664" y="1"/>
            <a:ext cx="2844800" cy="72604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5588"/>
                </a:solidFill>
                <a:effectLst/>
                <a:uLnTx/>
                <a:uFill>
                  <a:solidFill>
                    <a:schemeClr val="accent2"/>
                  </a:solidFill>
                </a:uFill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</a:lstStyle>
          <a:p>
            <a:pPr algn="r"/>
            <a:r>
              <a:rPr lang="en-US" sz="1332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Connecting you with Texas</a:t>
            </a:r>
          </a:p>
        </p:txBody>
      </p:sp>
    </p:spTree>
    <p:extLst>
      <p:ext uri="{BB962C8B-B14F-4D97-AF65-F5344CB8AC3E}">
        <p14:creationId xmlns:p14="http://schemas.microsoft.com/office/powerpoint/2010/main" val="890155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elp #EndTheStreakTX. End the streak of daily deaths on Texas roadways.&#10;TxDOT.gov&#10; #EndTheStreakTX Toolkit&#10; QR Code - https://txdot.app.box.com/s/crnrrep8v8pbn8rxg0n526wi9xp5kg44">
            <a:extLst>
              <a:ext uri="{FF2B5EF4-FFF2-40B4-BE49-F238E27FC236}">
                <a16:creationId xmlns:a16="http://schemas.microsoft.com/office/drawing/2014/main" id="{A7F76651-41AC-90A6-3652-43C8548072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192" y="730843"/>
            <a:ext cx="12216384" cy="61269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31FDFD-1E7F-4D38-B5E5-FEC4D4109758}"/>
              </a:ext>
            </a:extLst>
          </p:cNvPr>
          <p:cNvSpPr>
            <a:spLocks/>
          </p:cNvSpPr>
          <p:nvPr userDrawn="1"/>
        </p:nvSpPr>
        <p:spPr>
          <a:xfrm rot="10800000">
            <a:off x="-12193" y="-31527"/>
            <a:ext cx="12216384" cy="757576"/>
          </a:xfrm>
          <a:prstGeom prst="rect">
            <a:avLst/>
          </a:prstGeom>
          <a:gradFill flip="none" rotWithShape="1">
            <a:gsLst>
              <a:gs pos="0">
                <a:srgbClr val="0057A8">
                  <a:lumMod val="61100"/>
                </a:srgbClr>
              </a:gs>
              <a:gs pos="100000">
                <a:srgbClr val="0057A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9" dirty="0" err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8BFD85-22DB-E8C0-02E8-B0E843AA503D}"/>
              </a:ext>
            </a:extLst>
          </p:cNvPr>
          <p:cNvCxnSpPr>
            <a:cxnSpLocks/>
          </p:cNvCxnSpPr>
          <p:nvPr userDrawn="1"/>
        </p:nvCxnSpPr>
        <p:spPr>
          <a:xfrm>
            <a:off x="-12192" y="728651"/>
            <a:ext cx="12216384" cy="0"/>
          </a:xfrm>
          <a:prstGeom prst="line">
            <a:avLst/>
          </a:prstGeom>
          <a:ln w="12700">
            <a:solidFill>
              <a:srgbClr val="D90D0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FCA67601-EED6-A212-C354-6B5497705C4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511883" y="6129350"/>
            <a:ext cx="1216207" cy="39358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5588"/>
                </a:solidFill>
                <a:effectLst/>
                <a:uLnTx/>
                <a:uFill>
                  <a:solidFill>
                    <a:schemeClr val="accent2"/>
                  </a:solidFill>
                </a:uFill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</a:lstStyle>
          <a:p>
            <a:pPr algn="r"/>
            <a:fld id="{604A7A6C-F878-3C4E-8FE1-6958E2950697}" type="slidenum">
              <a:rPr lang="en-US" sz="2131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2131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FBA2DB-5453-FA7B-1121-348B59C86F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137186"/>
            <a:ext cx="2472267" cy="4201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5082226-0855-77B2-A0D3-EDF61E9FCC8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741664" y="1"/>
            <a:ext cx="2844800" cy="72604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5588"/>
                </a:solidFill>
                <a:effectLst/>
                <a:uLnTx/>
                <a:uFill>
                  <a:solidFill>
                    <a:schemeClr val="accent2"/>
                  </a:solidFill>
                </a:uFill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</a:lstStyle>
          <a:p>
            <a:pPr algn="r"/>
            <a:r>
              <a:rPr lang="en-US" sz="1332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Connecting you with Texas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BD6E4E-AE77-4FF6-8629-52414DF99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193" y="7341002"/>
            <a:ext cx="10972800" cy="392816"/>
          </a:xfrm>
          <a:prstGeom prst="rect">
            <a:avLst/>
          </a:prstGeom>
        </p:spPr>
        <p:txBody>
          <a:bodyPr wrap="none"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931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#EndTheStreakTX 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2443742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" y="2"/>
          <a:ext cx="211667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7" name="Object 6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2"/>
                        <a:ext cx="211667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037019D0-A5ED-FD4B-AEE1-74EB27150FF0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82752" y="3710189"/>
            <a:ext cx="5486400" cy="1409700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5868" b="0" i="0" u="none" strike="noStrike" kern="1200" cap="none" spc="0" normalizeH="0" baseline="0" noProof="0" dirty="0" smtClean="0">
                <a:ln>
                  <a:noFill/>
                </a:ln>
                <a:solidFill>
                  <a:srgbClr val="205588"/>
                </a:solidFill>
                <a:effectLst/>
                <a:uLnTx/>
                <a:uFill>
                  <a:solidFill>
                    <a:schemeClr val="accent2"/>
                  </a:solidFill>
                </a:uFill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DAB146-7CA5-3045-9FD9-49A2E4FAFDC1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82752" y="5273647"/>
            <a:ext cx="5486400" cy="577500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66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609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3F1BDFE-A84E-0B49-98CA-0031467166C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86914"/>
            <a:ext cx="12192000" cy="58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17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08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1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9F372-1C56-D36E-3837-9525A8F56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0902E-87E4-FAC1-DC7D-E084BF8C6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DDBA8-0E5E-B93B-57D2-D0FEAEA6D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C131-9E0B-409D-95F0-9F139BBDDAE9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39A41-335C-2A2E-FD75-9BE3386D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7D5AE-C463-3AB8-B75F-3BCA47BF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BE581-3B9C-40D9-B231-57ECF3265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17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0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79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56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80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60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17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22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66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97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86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849A-31EA-28A8-51DC-132AA8542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69802-76B4-6359-D447-F874E2622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94475-36BE-E22C-0D73-CB71320CC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C131-9E0B-409D-95F0-9F139BBDDAE9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C94E2-A1AD-D3F3-6FFA-D99ECCE82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6CB20-DBF8-4542-632C-B3524533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BE581-3B9C-40D9-B231-57ECF3265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20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" y="2"/>
          <a:ext cx="211667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7" name="Object 6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2"/>
                        <a:ext cx="211667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037019D0-A5ED-FD4B-AEE1-74EB27150FF0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82752" y="3710189"/>
            <a:ext cx="5486400" cy="1409700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5868" b="0" i="0" u="none" strike="noStrike" kern="1200" cap="none" spc="0" normalizeH="0" baseline="0" noProof="0" dirty="0" smtClean="0">
                <a:ln>
                  <a:noFill/>
                </a:ln>
                <a:solidFill>
                  <a:srgbClr val="205588"/>
                </a:solidFill>
                <a:effectLst/>
                <a:uLnTx/>
                <a:uFill>
                  <a:solidFill>
                    <a:schemeClr val="accent2"/>
                  </a:solidFill>
                </a:uFill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DAB146-7CA5-3045-9FD9-49A2E4FAFDC1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82752" y="5273647"/>
            <a:ext cx="5486400" cy="577500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66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609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3F1BDFE-A84E-0B49-98CA-0031467166C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86914"/>
            <a:ext cx="12192000" cy="58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02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1"/>
          <a:ext cx="211667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7" name="Object 6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1667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82752" y="3710189"/>
            <a:ext cx="5486400" cy="14097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5867" b="0" i="0" u="none" strike="noStrike" kern="1200" cap="none" spc="0" normalizeH="0" baseline="0" noProof="0" dirty="0" smtClean="0">
                <a:ln>
                  <a:noFill/>
                </a:ln>
                <a:solidFill>
                  <a:srgbClr val="205588"/>
                </a:solidFill>
                <a:effectLst/>
                <a:uLnTx/>
                <a:uFill>
                  <a:solidFill>
                    <a:schemeClr val="accent2"/>
                  </a:solidFill>
                </a:uFill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82752" y="5273647"/>
            <a:ext cx="5486400" cy="5775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66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B1937B-3095-314F-B2F3-A1A62EC6D9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86913"/>
            <a:ext cx="12192000" cy="58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18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1"/>
          <a:ext cx="211667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7" name="Object 6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1667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037019D0-A5ED-FD4B-AEE1-74EB27150FF0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82752" y="3710189"/>
            <a:ext cx="5486400" cy="14097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5867" b="0" i="0" u="none" strike="noStrike" kern="1200" cap="none" spc="0" normalizeH="0" baseline="0" noProof="0" dirty="0" smtClean="0">
                <a:ln>
                  <a:noFill/>
                </a:ln>
                <a:solidFill>
                  <a:srgbClr val="205588"/>
                </a:solidFill>
                <a:effectLst/>
                <a:uLnTx/>
                <a:uFill>
                  <a:solidFill>
                    <a:schemeClr val="accent2"/>
                  </a:solidFill>
                </a:uFill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DAB146-7CA5-3045-9FD9-49A2E4FAFDC1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82752" y="5273647"/>
            <a:ext cx="5486400" cy="5775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66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3F1BDFE-A84E-0B49-98CA-0031467166C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86913"/>
            <a:ext cx="12192000" cy="58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09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54B812-2722-0744-9345-3F01F6ADAB30}"/>
              </a:ext>
            </a:extLst>
          </p:cNvPr>
          <p:cNvSpPr/>
          <p:nvPr userDrawn="1"/>
        </p:nvSpPr>
        <p:spPr>
          <a:xfrm>
            <a:off x="0" y="-7089"/>
            <a:ext cx="12192000" cy="841095"/>
          </a:xfrm>
          <a:prstGeom prst="rect">
            <a:avLst/>
          </a:prstGeom>
          <a:solidFill>
            <a:srgbClr val="D0D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8237" y="145235"/>
            <a:ext cx="11137899" cy="53644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8237" y="1056419"/>
            <a:ext cx="11303000" cy="5181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537349-7310-B044-851F-0CE3F0D0F0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 contrast="-100000"/>
            <a:alphaModFix amt="77000"/>
          </a:blip>
          <a:stretch>
            <a:fillRect/>
          </a:stretch>
        </p:blipFill>
        <p:spPr>
          <a:xfrm>
            <a:off x="11211853" y="130755"/>
            <a:ext cx="757027" cy="53702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353F87-7CAC-4625-868B-12D844C0F014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827934" y="6486144"/>
            <a:ext cx="281409" cy="187507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0" indent="0" algn="r" defTabSz="1219261" rtl="0" eaLnBrk="1" latinLnBrk="0" hangingPunct="1">
              <a:buNone/>
              <a:defRPr kumimoji="0" lang="en-US" sz="1467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1200"/>
              </a:spcBef>
            </a:pPr>
            <a:fld id="{126B356D-DBE9-445A-9C43-3D3F41468F04}" type="slidenum">
              <a:rPr lang="en-US" smtClean="0"/>
              <a:pPr lvl="1">
                <a:spcBef>
                  <a:spcPts val="1200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80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4A7728-080A-084F-9574-95AC715091D2}"/>
              </a:ext>
            </a:extLst>
          </p:cNvPr>
          <p:cNvSpPr/>
          <p:nvPr userDrawn="1"/>
        </p:nvSpPr>
        <p:spPr>
          <a:xfrm>
            <a:off x="0" y="-7089"/>
            <a:ext cx="12192000" cy="841095"/>
          </a:xfrm>
          <a:prstGeom prst="rect">
            <a:avLst/>
          </a:prstGeom>
          <a:solidFill>
            <a:srgbClr val="D0D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8237" y="145235"/>
            <a:ext cx="11137899" cy="53644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20133-B656-3B44-AD89-AC6A20B509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 contrast="-100000"/>
            <a:alphaModFix amt="77000"/>
          </a:blip>
          <a:stretch>
            <a:fillRect/>
          </a:stretch>
        </p:blipFill>
        <p:spPr>
          <a:xfrm>
            <a:off x="11211853" y="130755"/>
            <a:ext cx="757027" cy="53702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83DFAF4-861C-4CCC-8BCC-3DAE6525BC19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827934" y="6486144"/>
            <a:ext cx="281409" cy="187507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0" indent="0" algn="r" defTabSz="1219261" rtl="0" eaLnBrk="1" latinLnBrk="0" hangingPunct="1">
              <a:buNone/>
              <a:defRPr kumimoji="0" lang="en-US" sz="1467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1200"/>
              </a:spcBef>
            </a:pPr>
            <a:fld id="{126B356D-DBE9-445A-9C43-3D3F41468F04}" type="slidenum">
              <a:rPr lang="en-US" smtClean="0"/>
              <a:pPr lvl="1">
                <a:spcBef>
                  <a:spcPts val="1200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465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3BC544-BD04-4A45-B856-C2B06265A25F}"/>
              </a:ext>
            </a:extLst>
          </p:cNvPr>
          <p:cNvSpPr/>
          <p:nvPr userDrawn="1"/>
        </p:nvSpPr>
        <p:spPr>
          <a:xfrm>
            <a:off x="0" y="1"/>
            <a:ext cx="12192000" cy="841095"/>
          </a:xfrm>
          <a:prstGeom prst="rect">
            <a:avLst/>
          </a:prstGeom>
          <a:solidFill>
            <a:srgbClr val="D0D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684D38-A2A2-C643-AAE3-F3D5B6A1F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-100000"/>
            <a:alphaModFix amt="77000"/>
          </a:blip>
          <a:stretch>
            <a:fillRect/>
          </a:stretch>
        </p:blipFill>
        <p:spPr>
          <a:xfrm>
            <a:off x="11211853" y="130755"/>
            <a:ext cx="757027" cy="53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27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Z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1"/>
          <a:ext cx="211667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">
                  <p:embed/>
                </p:oleObj>
              </mc:Choice>
              <mc:Fallback>
                <p:oleObj name="think-cell Slide" r:id="rId4" imgW="0" imgH="0" progId="">
                  <p:embed/>
                  <p:pic>
                    <p:nvPicPr>
                      <p:cNvPr id="7" name="Object 6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1667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 userDrawn="1"/>
        </p:nvCxnSpPr>
        <p:spPr>
          <a:xfrm>
            <a:off x="682753" y="4214444"/>
            <a:ext cx="551198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9"/>
          <a:stretch/>
        </p:blipFill>
        <p:spPr>
          <a:xfrm>
            <a:off x="6641887" y="709074"/>
            <a:ext cx="5450029" cy="5141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3" y="2882325"/>
            <a:ext cx="3085676" cy="104184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514B2B9B-2570-264C-BAED-5407D10DB918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82752" y="5273647"/>
            <a:ext cx="5486400" cy="5775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66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6A43225-99DB-9A40-902B-EE9A13FF86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86913"/>
            <a:ext cx="12192000" cy="584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4AE025-9B04-274C-8DF9-1E9000B6E18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19" y="6339965"/>
            <a:ext cx="3760596" cy="42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68B39-DEF7-0EC0-C018-85D975A2F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FCD577-A9E6-4A1D-C0A8-76DEF6C2DA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E92F1-854F-E3D7-B50B-D9306F79B4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768583-AA7B-6680-5811-FD0B956FF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4995F-79C8-4999-BBEE-DBCBDADB874E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DD73F-989A-A4EB-C1B0-B6AFAD43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2801B-644A-2AAF-55DD-96F4B528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ED36BFAF-CB29-445E-8782-8C8EE761DC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464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1DA0C-D0A0-065A-4A30-B360907A4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1AD0F-C1E6-328D-69BF-07542440F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12C446-5E8B-BDB6-2696-D3BEDAAF3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9A6CD-BD10-2538-3866-4CD7D6D57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C131-9E0B-409D-95F0-9F139BBDDAE9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C8BDA-4240-E329-EF3E-99C1A335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07E3A-7C65-E2BE-852B-92C610CFF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BE581-3B9C-40D9-B231-57ECF3265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C467E-AF67-642D-52E6-2C4922629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C3370-EF50-FCE5-A535-11769DDC7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3D6F34-6F46-A0EC-8A3A-51F1733C2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3C2FBD-FEA7-8BA4-EE40-1E369ADD1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F202A0-8828-8D47-9B44-1A2240350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63A7D4-72DF-2495-841B-348DCA2E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C131-9E0B-409D-95F0-9F139BBDDAE9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3E5B17-788A-852E-F877-103257A90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4AB0F3-5E49-F4F6-72EA-31C686BF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BE581-3B9C-40D9-B231-57ECF3265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89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A5BFF-6430-C419-0C11-5E90C74F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F81EDC-4ACE-FF29-37A1-4704A60C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C131-9E0B-409D-95F0-9F139BBDDAE9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474014-B4F7-07B5-4130-799F41054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51655-F5B0-743C-2F42-16C578FF6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BE581-3B9C-40D9-B231-57ECF3265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4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6B6249-957F-27EB-1C52-8F573B9BD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C131-9E0B-409D-95F0-9F139BBDDAE9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1942C8-9507-ED71-2C86-03326170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75E95-6218-D55A-031F-3473BD81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BE581-3B9C-40D9-B231-57ECF3265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97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7D807-10A4-475C-F308-B47B0F226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1865-BEEA-33C1-5AB9-6637A8FC6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22F59-FA47-CF84-03AE-8709DA558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B64C0-61FE-747D-C2C3-CC58F73DD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C131-9E0B-409D-95F0-9F139BBDDAE9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E3413-7EA6-6C4C-DD23-8934B463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96198-C5E6-6B60-75B1-C8D8199E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BE581-3B9C-40D9-B231-57ECF3265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57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F37B7-BC25-6BD5-0B2F-1549177F7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72B1E-6FBF-EE4E-A74D-DF23884A63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E6DA82-882F-73F5-1038-405EAAB06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5E082-3E7F-A3E7-714C-10DE2A7C8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C131-9E0B-409D-95F0-9F139BBDDAE9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A2BF8-A576-4286-0CB9-359ED20E1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43B5D-6615-ADC0-6DF5-D0C1AA47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BE581-3B9C-40D9-B231-57ECF3265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83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2BAC9B-B26D-0F07-A6AD-918C6C42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BA600-A899-1BB4-F92A-11B5B05CA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BF11F-1DD2-C926-4315-E542E2695E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09C131-9E0B-409D-95F0-9F139BBDDAE9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E5758-8B44-48F8-7C1E-78A2FEC07E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A4A3F-4BC4-5758-85AE-912453FB5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4BE581-3B9C-40D9-B231-57ECF3265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0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81530"/>
            <a:ext cx="10972800" cy="38978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93120"/>
            <a:ext cx="10972800" cy="42510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3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7" r:id="rId6"/>
    <p:sldLayoutId id="2147483688" r:id="rId7"/>
  </p:sldLayoutIdLst>
  <p:hf hdr="0" ftr="0" dt="0"/>
  <p:txStyles>
    <p:titleStyle>
      <a:lvl1pPr algn="l" defTabSz="913554" rtl="0" eaLnBrk="1" latinLnBrk="0" hangingPunct="1">
        <a:lnSpc>
          <a:spcPct val="100000"/>
        </a:lnSpc>
        <a:spcBef>
          <a:spcPct val="0"/>
        </a:spcBef>
        <a:buNone/>
        <a:defRPr sz="2931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04518" indent="-304518" algn="l" defTabSz="913554" rtl="0" eaLnBrk="1" latinLnBrk="0" hangingPunct="1">
        <a:lnSpc>
          <a:spcPct val="150000"/>
        </a:lnSpc>
        <a:spcBef>
          <a:spcPts val="0"/>
        </a:spcBef>
        <a:spcAft>
          <a:spcPts val="1332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304518" algn="l" defTabSz="913554" rtl="0" eaLnBrk="1" latinLnBrk="0" hangingPunct="1">
        <a:lnSpc>
          <a:spcPct val="150000"/>
        </a:lnSpc>
        <a:spcBef>
          <a:spcPts val="0"/>
        </a:spcBef>
        <a:spcAft>
          <a:spcPts val="1332"/>
        </a:spcAft>
        <a:buClr>
          <a:schemeClr val="accent1"/>
        </a:buClr>
        <a:buFont typeface="Verdana" panose="020B0604030504040204" pitchFamily="34" charset="0"/>
        <a:buChar char="-"/>
        <a:defRPr sz="19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304518" algn="l" defTabSz="913554" rtl="0" eaLnBrk="1" latinLnBrk="0" hangingPunct="1">
        <a:lnSpc>
          <a:spcPct val="150000"/>
        </a:lnSpc>
        <a:spcBef>
          <a:spcPts val="0"/>
        </a:spcBef>
        <a:spcAft>
          <a:spcPts val="1332"/>
        </a:spcAft>
        <a:buClr>
          <a:schemeClr val="accent1"/>
        </a:buClr>
        <a:buFont typeface="Wingdings" panose="05000000000000000000" pitchFamily="2" charset="2"/>
        <a:buChar char="§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304518" algn="l" defTabSz="913554" rtl="0" eaLnBrk="1" latinLnBrk="0" hangingPunct="1">
        <a:lnSpc>
          <a:spcPct val="150000"/>
        </a:lnSpc>
        <a:spcBef>
          <a:spcPts val="0"/>
        </a:spcBef>
        <a:spcAft>
          <a:spcPts val="1332"/>
        </a:spcAft>
        <a:buClr>
          <a:schemeClr val="accent1"/>
        </a:buClr>
        <a:buFont typeface="Verdana" panose="020B0604030504040204" pitchFamily="34" charset="0"/>
        <a:buChar char="-"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304518" algn="l" defTabSz="913554" rtl="0" eaLnBrk="1" latinLnBrk="0" hangingPunct="1">
        <a:lnSpc>
          <a:spcPct val="150000"/>
        </a:lnSpc>
        <a:spcBef>
          <a:spcPts val="0"/>
        </a:spcBef>
        <a:spcAft>
          <a:spcPts val="1332"/>
        </a:spcAft>
        <a:buClr>
          <a:srgbClr val="0056A9"/>
        </a:buClr>
        <a:buSzPct val="80000"/>
        <a:buFont typeface="Verdana" panose="020B0604030504040204" pitchFamily="34" charset="0"/>
        <a:buChar char="°"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7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C3D2E47-2E1E-CE49-BEE2-8415387622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86913"/>
            <a:ext cx="12192000" cy="584969"/>
          </a:xfrm>
          <a:prstGeom prst="rect">
            <a:avLst/>
          </a:prstGeom>
        </p:spPr>
      </p:pic>
      <p:graphicFrame>
        <p:nvGraphicFramePr>
          <p:cNvPr id="10" name="Object 9" hidden="1"/>
          <p:cNvGraphicFramePr>
            <a:graphicFrameLocks/>
          </p:cNvGraphicFramePr>
          <p:nvPr>
            <p:custDataLst>
              <p:tags r:id="rId9"/>
            </p:custDataLst>
          </p:nvPr>
        </p:nvGraphicFramePr>
        <p:xfrm>
          <a:off x="0" y="1"/>
          <a:ext cx="211667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0" imgH="0" progId="">
                  <p:embed/>
                </p:oleObj>
              </mc:Choice>
              <mc:Fallback>
                <p:oleObj name="think-cell Slide" r:id="rId11" imgW="0" imgH="0" progId="">
                  <p:embed/>
                  <p:pic>
                    <p:nvPicPr>
                      <p:cNvPr id="10" name="Object 9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1667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8237" y="6273032"/>
            <a:ext cx="5689600" cy="5849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endParaRPr lang="en-US" sz="1600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18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p:hf hdr="0" dt="0"/>
  <p:txStyles>
    <p:titleStyle>
      <a:lvl1pPr marL="0" algn="l" defTabSz="1219261" rtl="0" eaLnBrk="1" latinLnBrk="0" hangingPunct="1">
        <a:lnSpc>
          <a:spcPct val="100000"/>
        </a:lnSpc>
        <a:spcBef>
          <a:spcPct val="0"/>
        </a:spcBef>
        <a:buNone/>
        <a:defRPr lang="en-US" sz="2667" b="0" kern="1200" dirty="0" smtClean="0">
          <a:solidFill>
            <a:srgbClr val="205588"/>
          </a:solidFill>
          <a:effectLst/>
          <a:latin typeface="Franklin Gothic Demi" pitchFamily="34" charset="0"/>
          <a:ea typeface="+mn-ea"/>
          <a:cs typeface="Arial" pitchFamily="34" charset="0"/>
        </a:defRPr>
      </a:lvl1pPr>
    </p:titleStyle>
    <p:bodyStyle>
      <a:lvl1pPr marL="306933" indent="-306933" algn="l" defTabSz="1219261" rtl="0" eaLnBrk="1" latinLnBrk="0" hangingPunct="1">
        <a:spcBef>
          <a:spcPts val="0"/>
        </a:spcBef>
        <a:spcAft>
          <a:spcPts val="800"/>
        </a:spcAft>
        <a:buClr>
          <a:srgbClr val="205588"/>
        </a:buClr>
        <a:buFont typeface="Wingdings" pitchFamily="2" charset="2"/>
        <a:buChar char="§"/>
        <a:defRPr sz="2667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1pPr>
      <a:lvl2pPr marL="685834" indent="-306933" algn="l" defTabSz="1219261" rtl="0" eaLnBrk="1" latinLnBrk="0" hangingPunct="1">
        <a:spcBef>
          <a:spcPts val="0"/>
        </a:spcBef>
        <a:spcAft>
          <a:spcPts val="800"/>
        </a:spcAft>
        <a:buClr>
          <a:srgbClr val="205588"/>
        </a:buClr>
        <a:buFont typeface="Franklin Gothic Book" panose="020B0503020102020204" pitchFamily="34" charset="0"/>
        <a:buChar char="–"/>
        <a:defRPr sz="2667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2pPr>
      <a:lvl3pPr marL="990650" indent="-228611" algn="l" defTabSz="1219261" rtl="0" eaLnBrk="1" latinLnBrk="0" hangingPunct="1">
        <a:spcBef>
          <a:spcPts val="0"/>
        </a:spcBef>
        <a:spcAft>
          <a:spcPts val="800"/>
        </a:spcAft>
        <a:buClr>
          <a:srgbClr val="205588"/>
        </a:buClr>
        <a:buFont typeface="Arial" pitchFamily="34" charset="0"/>
        <a:buChar char="•"/>
        <a:defRPr sz="2667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3pPr>
      <a:lvl4pPr marL="1295465" indent="-304815" algn="l" defTabSz="1219261" rtl="0" eaLnBrk="1" latinLnBrk="0" hangingPunct="1">
        <a:spcBef>
          <a:spcPts val="0"/>
        </a:spcBef>
        <a:spcAft>
          <a:spcPts val="800"/>
        </a:spcAft>
        <a:buClr>
          <a:srgbClr val="205588"/>
        </a:buClr>
        <a:buFont typeface="Franklin Gothic Book" panose="020B0503020102020204" pitchFamily="34" charset="0"/>
        <a:buChar char="–"/>
        <a:defRPr sz="2667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4pPr>
      <a:lvl5pPr marL="1524076" indent="-228611" algn="l" defTabSz="1219261" rtl="0" eaLnBrk="1" latinLnBrk="0" hangingPunct="1">
        <a:spcBef>
          <a:spcPts val="0"/>
        </a:spcBef>
        <a:spcAft>
          <a:spcPts val="800"/>
        </a:spcAft>
        <a:buClr>
          <a:srgbClr val="205588"/>
        </a:buClr>
        <a:buFont typeface="Arial" pitchFamily="34" charset="0"/>
        <a:buChar char="»"/>
        <a:defRPr sz="2667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5pPr>
      <a:lvl6pPr marL="3352968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598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229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859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Melissa.Benavides@txdot.gov" TargetMode="External"/><Relationship Id="rId7" Type="http://schemas.openxmlformats.org/officeDocument/2006/relationships/hyperlink" Target="mailto:MTD-Asphalt-Engineering@txdot.gov" TargetMode="External"/><Relationship Id="rId2" Type="http://schemas.openxmlformats.org/officeDocument/2006/relationships/hyperlink" Target="mailto:Travis.Patton@txdot.gov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Sydnie.Thibodeaux@txdot.gov" TargetMode="External"/><Relationship Id="rId5" Type="http://schemas.openxmlformats.org/officeDocument/2006/relationships/hyperlink" Target="mailto:Benjamin.Arras@txdot.gov" TargetMode="External"/><Relationship Id="rId4" Type="http://schemas.openxmlformats.org/officeDocument/2006/relationships/hyperlink" Target="mailto:Samuel.Mendoza1@txdot.gov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MTD-Asphalt-Engineering@txdot.gov" TargetMode="External"/><Relationship Id="rId3" Type="http://schemas.openxmlformats.org/officeDocument/2006/relationships/hyperlink" Target="mailto:Ali.Arabzadeh@txdot.gov" TargetMode="External"/><Relationship Id="rId7" Type="http://schemas.openxmlformats.org/officeDocument/2006/relationships/hyperlink" Target="mailto:Jasmine.Ryan@txdot.gov" TargetMode="External"/><Relationship Id="rId2" Type="http://schemas.openxmlformats.org/officeDocument/2006/relationships/hyperlink" Target="mailto:Pravat.Karki@txdot.gov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Ismael.Morales@txdot.gov" TargetMode="External"/><Relationship Id="rId5" Type="http://schemas.openxmlformats.org/officeDocument/2006/relationships/hyperlink" Target="mailto:Zahra.SotoodehNia@txdot.gov" TargetMode="External"/><Relationship Id="rId4" Type="http://schemas.openxmlformats.org/officeDocument/2006/relationships/hyperlink" Target="mailto:Eloy.LopezMinjares@txdot.go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andeep.Pandey@txdot.gov" TargetMode="External"/><Relationship Id="rId2" Type="http://schemas.openxmlformats.org/officeDocument/2006/relationships/hyperlink" Target="mailto:gisel.Carrasco@txdot.gov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edward.Morgan@txdot.gov" TargetMode="External"/><Relationship Id="rId5" Type="http://schemas.openxmlformats.org/officeDocument/2006/relationships/hyperlink" Target="mailto:victor.Vogt@txdot.gov" TargetMode="External"/><Relationship Id="rId4" Type="http://schemas.openxmlformats.org/officeDocument/2006/relationships/hyperlink" Target="mailto:michael.Dawidczik@txdot.go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hui.wu@txdot.gov" TargetMode="External"/><Relationship Id="rId2" Type="http://schemas.openxmlformats.org/officeDocument/2006/relationships/hyperlink" Target="mailto:jenny.li@txdot.gov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chris.henry@txdot.gov" TargetMode="External"/><Relationship Id="rId5" Type="http://schemas.openxmlformats.org/officeDocument/2006/relationships/hyperlink" Target="mailto:james.stevenson@txdot.gov" TargetMode="External"/><Relationship Id="rId4" Type="http://schemas.openxmlformats.org/officeDocument/2006/relationships/hyperlink" Target="mailto:ruben.carrasco@txdot.go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DDDE974-DDAF-27E9-F563-BDB7CE52F2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289528"/>
              </p:ext>
            </p:extLst>
          </p:nvPr>
        </p:nvGraphicFramePr>
        <p:xfrm>
          <a:off x="-1" y="-106299"/>
          <a:ext cx="12839307" cy="7116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3716000" imgH="7715250" progId="Acrobat.Document.DC">
                  <p:embed/>
                </p:oleObj>
              </mc:Choice>
              <mc:Fallback>
                <p:oleObj name="Acrobat Document" r:id="rId2" imgW="13716000" imgH="771525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DDDE974-DDAF-27E9-F563-BDB7CE52F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-106299"/>
                        <a:ext cx="12839307" cy="7116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3D1B0CA-0D5A-DC26-7D6D-39A285BBAAA7}"/>
              </a:ext>
            </a:extLst>
          </p:cNvPr>
          <p:cNvSpPr txBox="1"/>
          <p:nvPr/>
        </p:nvSpPr>
        <p:spPr>
          <a:xfrm>
            <a:off x="923544" y="2386584"/>
            <a:ext cx="377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Univers Next Pro Condensed" panose="020B0506030202020203" pitchFamily="34" charset="0"/>
              </a:rPr>
              <a:t>WACO DISTRICT</a:t>
            </a:r>
          </a:p>
        </p:txBody>
      </p:sp>
    </p:spTree>
    <p:extLst>
      <p:ext uri="{BB962C8B-B14F-4D97-AF65-F5344CB8AC3E}">
        <p14:creationId xmlns:p14="http://schemas.microsoft.com/office/powerpoint/2010/main" val="1161718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B53A7-50B3-621C-C03C-4730054C6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D328A-28DE-B573-40B3-3E0CE11CE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7" y="0"/>
            <a:ext cx="12196367" cy="62895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A83874-D234-A462-2805-739EE3B7FCE4}"/>
              </a:ext>
            </a:extLst>
          </p:cNvPr>
          <p:cNvSpPr txBox="1"/>
          <p:nvPr/>
        </p:nvSpPr>
        <p:spPr>
          <a:xfrm>
            <a:off x="9514107" y="6286912"/>
            <a:ext cx="2179852" cy="5710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AFC295-E4AC-D34C-A518-2E03C6EB7786}" type="datetime4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1, 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D1A9A93-6402-9A5F-4EE5-773374F38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925" y="1370357"/>
            <a:ext cx="9314688" cy="1409700"/>
          </a:xfrm>
        </p:spPr>
        <p:txBody>
          <a:bodyPr/>
          <a:lstStyle/>
          <a:p>
            <a:pPr algn="l">
              <a:lnSpc>
                <a:spcPts val="5840"/>
              </a:lnSpc>
            </a:pPr>
            <a:r>
              <a:rPr lang="en-US" sz="5068" dirty="0"/>
              <a:t>MTD Updates</a:t>
            </a: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E751819C-80E3-2B7C-2D88-BED27C20866E}"/>
              </a:ext>
            </a:extLst>
          </p:cNvPr>
          <p:cNvSpPr txBox="1">
            <a:spLocks/>
          </p:cNvSpPr>
          <p:nvPr/>
        </p:nvSpPr>
        <p:spPr>
          <a:xfrm>
            <a:off x="794657" y="3145156"/>
            <a:ext cx="6936812" cy="227600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n-US" sz="4001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914378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28755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743131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657509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571886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486264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640064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7315017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25" marR="0" lvl="0" indent="-238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75000"/>
                    <a:lumOff val="25000"/>
                  </a:prstClr>
                </a:solidFill>
              </a:rPr>
              <a:t>Flexible Pavements Section</a:t>
            </a:r>
          </a:p>
          <a:p>
            <a:pPr marL="238125" marR="0" lvl="0" indent="-238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rPr>
              <a:t>Asphalt Binder Section</a:t>
            </a:r>
          </a:p>
          <a:p>
            <a:pPr marL="238125" marR="0" lvl="0" indent="-238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75000"/>
                    <a:lumOff val="25000"/>
                  </a:prstClr>
                </a:solidFill>
              </a:rPr>
              <a:t>Soils and Aggregates Section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6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722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3225A-23F0-EFA3-B5F8-5B51E054B2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Flexible Pavements Section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D9F80F-CBC5-483A-C432-AD651D5E866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2035" y="2057070"/>
            <a:ext cx="11968438" cy="3741730"/>
            <a:chOff x="72364" y="1544230"/>
            <a:chExt cx="8984640" cy="280889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711FDE2-9C2E-937A-87E0-CA90C69352D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4" y="1544230"/>
              <a:ext cx="8984640" cy="2248924"/>
              <a:chOff x="72364" y="1544230"/>
              <a:chExt cx="8984640" cy="2248924"/>
            </a:xfrm>
          </p:grpSpPr>
          <p:sp>
            <p:nvSpPr>
              <p:cNvPr id="34" name="Content Placeholder 3">
                <a:extLst>
                  <a:ext uri="{FF2B5EF4-FFF2-40B4-BE49-F238E27FC236}">
                    <a16:creationId xmlns:a16="http://schemas.microsoft.com/office/drawing/2014/main" id="{7A7213E3-E9AF-9AF4-B066-FCCCBA99345B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59693" y="1544230"/>
                <a:ext cx="2183976" cy="86021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B050"/>
                </a:solidFill>
              </a:ln>
            </p:spPr>
            <p:txBody>
              <a:bodyPr vert="horz" lIns="121807" tIns="121807" rIns="121807" bIns="121807" rtlCol="0" anchor="ctr" anchorCtr="1">
                <a:noAutofit/>
              </a:bodyPr>
              <a:lstStyle>
                <a:lvl1pPr marL="228600" indent="-22860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6928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SzPct val="80000"/>
                  <a:buFont typeface="Verdana" panose="020B0604030504040204" pitchFamily="34" charset="0"/>
                  <a:buChar char="°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b="1" dirty="0"/>
                  <a:t>Travis Patton, PE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i="1" dirty="0"/>
                  <a:t>Section Director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dirty="0">
                    <a:hlinkClick r:id="rId2"/>
                  </a:rPr>
                  <a:t>Travis.Patton@txdot.gov</a:t>
                </a:r>
                <a:endParaRPr lang="en-US" sz="1199" dirty="0"/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dirty="0"/>
                  <a:t>512-221-7408</a:t>
                </a:r>
              </a:p>
            </p:txBody>
          </p:sp>
          <p:sp>
            <p:nvSpPr>
              <p:cNvPr id="5" name="Content Placeholder 3">
                <a:extLst>
                  <a:ext uri="{FF2B5EF4-FFF2-40B4-BE49-F238E27FC236}">
                    <a16:creationId xmlns:a16="http://schemas.microsoft.com/office/drawing/2014/main" id="{37737147-EDD3-0DDA-6982-C8CF2BA01C9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4" y="2932941"/>
                <a:ext cx="2183976" cy="86021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B050"/>
                </a:solidFill>
              </a:ln>
            </p:spPr>
            <p:txBody>
              <a:bodyPr vert="horz" lIns="121807" tIns="121807" rIns="121807" bIns="121807" rtlCol="0" anchor="ctr" anchorCtr="1">
                <a:noAutofit/>
              </a:bodyPr>
              <a:lstStyle>
                <a:lvl1pPr marL="228600" indent="-22860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6928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SzPct val="80000"/>
                  <a:buFont typeface="Verdana" panose="020B0604030504040204" pitchFamily="34" charset="0"/>
                  <a:buChar char="°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b="1" dirty="0"/>
                  <a:t>Melissa Benavides, PE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i="1" dirty="0"/>
                  <a:t>Operations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dirty="0">
                    <a:hlinkClick r:id="rId3"/>
                  </a:rPr>
                  <a:t>Melissa.Benavides@txdot.gov</a:t>
                </a:r>
                <a:endParaRPr lang="en-US" sz="1199" dirty="0"/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dirty="0"/>
                  <a:t>512-506-5976</a:t>
                </a:r>
              </a:p>
            </p:txBody>
          </p:sp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id="{696F324F-FD51-E073-593F-1226B62FC2F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37356" y="2932847"/>
                <a:ext cx="2183976" cy="86021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B050"/>
                </a:solidFill>
              </a:ln>
            </p:spPr>
            <p:txBody>
              <a:bodyPr vert="horz" lIns="121807" tIns="121807" rIns="121807" bIns="121807" rtlCol="0" anchor="ctr" anchorCtr="1">
                <a:noAutofit/>
              </a:bodyPr>
              <a:lstStyle>
                <a:lvl1pPr marL="228600" indent="-22860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6928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SzPct val="80000"/>
                  <a:buFont typeface="Verdana" panose="020B0604030504040204" pitchFamily="34" charset="0"/>
                  <a:buChar char="°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b="1" dirty="0"/>
                  <a:t>Samuel Mendoza, EIT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i="1" dirty="0"/>
                  <a:t>Laboratory/Technical Support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dirty="0">
                    <a:hlinkClick r:id="rId4"/>
                  </a:rPr>
                  <a:t>Samuel.Mendoza1@txdot.gov</a:t>
                </a:r>
                <a:endParaRPr lang="en-US" sz="1199" dirty="0"/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dirty="0"/>
                  <a:t>512-506-5805</a:t>
                </a:r>
              </a:p>
            </p:txBody>
          </p:sp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03070F42-0866-51F7-38AF-C68E02D79308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608036" y="2932848"/>
                <a:ext cx="2183976" cy="86021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B050"/>
                </a:solidFill>
              </a:ln>
            </p:spPr>
            <p:txBody>
              <a:bodyPr vert="horz" lIns="121807" tIns="121807" rIns="121807" bIns="121807" rtlCol="0" anchor="ctr" anchorCtr="1">
                <a:noAutofit/>
              </a:bodyPr>
              <a:lstStyle>
                <a:lvl1pPr marL="228600" indent="-22860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6928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SzPct val="80000"/>
                  <a:buFont typeface="Verdana" panose="020B0604030504040204" pitchFamily="34" charset="0"/>
                  <a:buChar char="°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b="1" dirty="0"/>
                  <a:t>Benjamin Arras, EIT, PhD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i="1" dirty="0"/>
                  <a:t>Laboratory/Technical Support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i="1" dirty="0">
                    <a:hlinkClick r:id="rId5"/>
                  </a:rPr>
                  <a:t>Benjamin.Arras@txdot.gov</a:t>
                </a:r>
                <a:endParaRPr lang="en-US" sz="1199" i="1" dirty="0"/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i="1" dirty="0"/>
                  <a:t>512-884-7256</a:t>
                </a:r>
              </a:p>
            </p:txBody>
          </p:sp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D23ABF70-3FE2-934A-50D5-D2BC2BDB9EC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873028" y="2932848"/>
                <a:ext cx="2183976" cy="86021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B050"/>
                </a:solidFill>
              </a:ln>
            </p:spPr>
            <p:txBody>
              <a:bodyPr vert="horz" lIns="121807" tIns="121807" rIns="121807" bIns="121807" rtlCol="0" anchor="ctr" anchorCtr="1">
                <a:noAutofit/>
              </a:bodyPr>
              <a:lstStyle>
                <a:lvl1pPr marL="228600" indent="-22860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6928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SzPct val="80000"/>
                  <a:buFont typeface="Verdana" panose="020B0604030504040204" pitchFamily="34" charset="0"/>
                  <a:buChar char="°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b="1" dirty="0"/>
                  <a:t>Sydnie Thibodeaux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i="1" dirty="0"/>
                  <a:t>Technical Support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dirty="0">
                    <a:hlinkClick r:id="rId6"/>
                  </a:rPr>
                  <a:t>Sydnie.Thibodeaux@txdot.gov</a:t>
                </a:r>
                <a:endParaRPr lang="en-US" sz="1199" dirty="0"/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dirty="0"/>
                  <a:t>737-351-7960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521C5AD-30B7-DE9F-5CA6-D687347CB87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157579" y="2574131"/>
                <a:ext cx="680743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36E80F8-6B51-4D9F-DFED-A6DD7A92F90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stCxn id="34" idx="2"/>
              </p:cNvCxnSpPr>
              <p:nvPr/>
            </p:nvCxnSpPr>
            <p:spPr>
              <a:xfrm>
                <a:off x="4551681" y="2404443"/>
                <a:ext cx="0" cy="17637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3BC5D90-38CE-1851-B36A-11FA270817A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endCxn id="5" idx="0"/>
              </p:cNvCxnSpPr>
              <p:nvPr/>
            </p:nvCxnSpPr>
            <p:spPr>
              <a:xfrm>
                <a:off x="1164352" y="2580996"/>
                <a:ext cx="0" cy="3519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9139C57-2A9D-EF19-2543-85E624A4A1DF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endCxn id="6" idx="0"/>
              </p:cNvCxnSpPr>
              <p:nvPr/>
            </p:nvCxnSpPr>
            <p:spPr>
              <a:xfrm>
                <a:off x="3429344" y="2580904"/>
                <a:ext cx="0" cy="35194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3A9DE46-8995-7E97-7E00-CC1934A7D0B9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endCxn id="7" idx="0"/>
              </p:cNvCxnSpPr>
              <p:nvPr/>
            </p:nvCxnSpPr>
            <p:spPr>
              <a:xfrm>
                <a:off x="5700024" y="2580904"/>
                <a:ext cx="0" cy="35194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75877EE-4667-358B-9AD9-22B177D9E3A9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endCxn id="8" idx="0"/>
              </p:cNvCxnSpPr>
              <p:nvPr/>
            </p:nvCxnSpPr>
            <p:spPr>
              <a:xfrm>
                <a:off x="7965016" y="2580904"/>
                <a:ext cx="0" cy="35194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B4C1265-5B43-8FD3-51C6-F4B83D29140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7973" y="4145280"/>
              <a:ext cx="7769014" cy="207846"/>
            </a:xfrm>
            <a:prstGeom prst="rect">
              <a:avLst/>
            </a:prstGeom>
            <a:solidFill>
              <a:srgbClr val="DAEAD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99" i="1" dirty="0">
                  <a:solidFill>
                    <a:srgbClr val="5F0F40"/>
                  </a:solidFill>
                </a:rPr>
                <a:t>General Inquiries: </a:t>
              </a:r>
              <a:r>
                <a:rPr lang="en-US" sz="1199" i="1" dirty="0">
                  <a:solidFill>
                    <a:srgbClr val="5F0F40"/>
                  </a:solidFill>
                  <a:hlinkClick r:id="rId7"/>
                </a:rPr>
                <a:t>MTD-Flexpave-Engineering@txdot.gov</a:t>
              </a:r>
              <a:endParaRPr lang="en-US" sz="1199" i="1" dirty="0">
                <a:solidFill>
                  <a:srgbClr val="5F0F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449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3225A-23F0-EFA3-B5F8-5B51E054B2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14676" y="1181531"/>
            <a:ext cx="11165661" cy="3928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Asphalt Binder Section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D9F80F-CBC5-483A-C432-AD651D5E866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2035" y="2057069"/>
            <a:ext cx="11968438" cy="3926266"/>
            <a:chOff x="72364" y="1544230"/>
            <a:chExt cx="8984640" cy="294742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711FDE2-9C2E-937A-87E0-CA90C69352D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4" y="1544230"/>
              <a:ext cx="8984640" cy="2248924"/>
              <a:chOff x="72364" y="1544230"/>
              <a:chExt cx="8984640" cy="2248924"/>
            </a:xfrm>
          </p:grpSpPr>
          <p:sp>
            <p:nvSpPr>
              <p:cNvPr id="34" name="Content Placeholder 3">
                <a:extLst>
                  <a:ext uri="{FF2B5EF4-FFF2-40B4-BE49-F238E27FC236}">
                    <a16:creationId xmlns:a16="http://schemas.microsoft.com/office/drawing/2014/main" id="{7A7213E3-E9AF-9AF4-B066-FCCCBA99345B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59693" y="1544230"/>
                <a:ext cx="2183976" cy="86021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B050"/>
                </a:solidFill>
              </a:ln>
            </p:spPr>
            <p:txBody>
              <a:bodyPr vert="horz" lIns="121807" tIns="121807" rIns="121807" bIns="121807" rtlCol="0" anchor="ctr" anchorCtr="1">
                <a:noAutofit/>
              </a:bodyPr>
              <a:lstStyle>
                <a:lvl1pPr marL="228600" indent="-22860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6928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SzPct val="80000"/>
                  <a:buFont typeface="Verdana" panose="020B0604030504040204" pitchFamily="34" charset="0"/>
                  <a:buChar char="°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b="1" dirty="0"/>
                  <a:t>Pravat Karki, PE, PhD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i="1" dirty="0"/>
                  <a:t>Section Director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dirty="0">
                    <a:hlinkClick r:id="rId2"/>
                  </a:rPr>
                  <a:t>Pravat.Karki@txdot.gov</a:t>
                </a:r>
                <a:endParaRPr lang="en-US" sz="1199" dirty="0"/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dirty="0"/>
                  <a:t>512-865-9457</a:t>
                </a:r>
              </a:p>
            </p:txBody>
          </p:sp>
          <p:sp>
            <p:nvSpPr>
              <p:cNvPr id="5" name="Content Placeholder 3">
                <a:extLst>
                  <a:ext uri="{FF2B5EF4-FFF2-40B4-BE49-F238E27FC236}">
                    <a16:creationId xmlns:a16="http://schemas.microsoft.com/office/drawing/2014/main" id="{37737147-EDD3-0DDA-6982-C8CF2BA01C9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4" y="2932941"/>
                <a:ext cx="2183976" cy="86021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B050"/>
                </a:solidFill>
              </a:ln>
            </p:spPr>
            <p:txBody>
              <a:bodyPr vert="horz" lIns="121807" tIns="121807" rIns="121807" bIns="121807" rtlCol="0" anchor="ctr" anchorCtr="1">
                <a:noAutofit/>
              </a:bodyPr>
              <a:lstStyle>
                <a:lvl1pPr marL="228600" indent="-22860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6928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SzPct val="80000"/>
                  <a:buFont typeface="Verdana" panose="020B0604030504040204" pitchFamily="34" charset="0"/>
                  <a:buChar char="°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b="1" dirty="0"/>
                  <a:t>Ali Arabzadeh, PE, PhD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i="1" dirty="0"/>
                  <a:t>Operations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dirty="0">
                    <a:hlinkClick r:id="rId3"/>
                  </a:rPr>
                  <a:t>Ali.Arabzadeh@txdot.gov</a:t>
                </a:r>
                <a:endParaRPr lang="en-US" sz="1199" dirty="0"/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dirty="0"/>
                  <a:t>512-506-5804</a:t>
                </a:r>
              </a:p>
            </p:txBody>
          </p:sp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id="{696F324F-FD51-E073-593F-1226B62FC2F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37356" y="2932847"/>
                <a:ext cx="2183976" cy="86021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B050"/>
                </a:solidFill>
              </a:ln>
            </p:spPr>
            <p:txBody>
              <a:bodyPr vert="horz" lIns="121807" tIns="121807" rIns="121807" bIns="121807" rtlCol="0" anchor="ctr" anchorCtr="1">
                <a:noAutofit/>
              </a:bodyPr>
              <a:lstStyle>
                <a:lvl1pPr marL="228600" indent="-22860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6928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SzPct val="80000"/>
                  <a:buFont typeface="Verdana" panose="020B0604030504040204" pitchFamily="34" charset="0"/>
                  <a:buChar char="°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b="1" dirty="0"/>
                  <a:t>Eloy Lopez Minjares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i="1" dirty="0"/>
                  <a:t>Operations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dirty="0">
                    <a:hlinkClick r:id="rId4"/>
                  </a:rPr>
                  <a:t>Eloy.LopezMinjares@txdot.gov</a:t>
                </a:r>
                <a:endParaRPr lang="en-US" sz="1199" dirty="0"/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dirty="0"/>
                  <a:t>512-506-5945</a:t>
                </a:r>
              </a:p>
            </p:txBody>
          </p:sp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03070F42-0866-51F7-38AF-C68E02D79308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608036" y="2932848"/>
                <a:ext cx="2183976" cy="86021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B050"/>
                </a:solidFill>
              </a:ln>
            </p:spPr>
            <p:txBody>
              <a:bodyPr vert="horz" lIns="121807" tIns="121807" rIns="121807" bIns="121807" rtlCol="0" anchor="ctr" anchorCtr="1">
                <a:noAutofit/>
              </a:bodyPr>
              <a:lstStyle>
                <a:lvl1pPr marL="228600" indent="-22860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6928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SzPct val="80000"/>
                  <a:buFont typeface="Verdana" panose="020B0604030504040204" pitchFamily="34" charset="0"/>
                  <a:buChar char="°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b="1" dirty="0"/>
                  <a:t>Zahra SotoodehNia, PE, PhD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i="1" dirty="0"/>
                  <a:t>ABQP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i="1" dirty="0">
                    <a:hlinkClick r:id="rId5"/>
                  </a:rPr>
                  <a:t>Zahra.SotoodehNia@txdot.gov</a:t>
                </a:r>
                <a:endParaRPr lang="en-US" sz="1199" i="1" dirty="0"/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i="1" dirty="0"/>
                  <a:t>512-506-5803</a:t>
                </a:r>
              </a:p>
            </p:txBody>
          </p:sp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D23ABF70-3FE2-934A-50D5-D2BC2BDB9EC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873028" y="2932848"/>
                <a:ext cx="2183976" cy="86021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B050"/>
                </a:solidFill>
              </a:ln>
            </p:spPr>
            <p:txBody>
              <a:bodyPr vert="horz" lIns="121807" tIns="121807" rIns="121807" bIns="121807" rtlCol="0" anchor="ctr" anchorCtr="1">
                <a:noAutofit/>
              </a:bodyPr>
              <a:lstStyle>
                <a:lvl1pPr marL="228600" indent="-22860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6928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SzPct val="80000"/>
                  <a:buFont typeface="Verdana" panose="020B0604030504040204" pitchFamily="34" charset="0"/>
                  <a:buChar char="°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b="1" dirty="0"/>
                  <a:t>Ismael Morales, EIT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i="1" dirty="0"/>
                  <a:t>ABQP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dirty="0">
                    <a:hlinkClick r:id="rId6"/>
                  </a:rPr>
                  <a:t>Ismael.Morales@txdot.gov</a:t>
                </a:r>
                <a:endParaRPr lang="en-US" sz="1199" dirty="0"/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99" dirty="0"/>
                  <a:t>512-671-0939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521C5AD-30B7-DE9F-5CA6-D687347CB87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157579" y="2574131"/>
                <a:ext cx="680743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36E80F8-6B51-4D9F-DFED-A6DD7A92F90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stCxn id="34" idx="2"/>
              </p:cNvCxnSpPr>
              <p:nvPr/>
            </p:nvCxnSpPr>
            <p:spPr>
              <a:xfrm>
                <a:off x="4551681" y="2404443"/>
                <a:ext cx="0" cy="17637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3BC5D90-38CE-1851-B36A-11FA270817A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endCxn id="5" idx="0"/>
              </p:cNvCxnSpPr>
              <p:nvPr/>
            </p:nvCxnSpPr>
            <p:spPr>
              <a:xfrm>
                <a:off x="1164352" y="2580996"/>
                <a:ext cx="0" cy="3519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9139C57-2A9D-EF19-2543-85E624A4A1DF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endCxn id="6" idx="0"/>
              </p:cNvCxnSpPr>
              <p:nvPr/>
            </p:nvCxnSpPr>
            <p:spPr>
              <a:xfrm>
                <a:off x="3429344" y="2580904"/>
                <a:ext cx="0" cy="35194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3A9DE46-8995-7E97-7E00-CC1934A7D0B9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endCxn id="7" idx="0"/>
              </p:cNvCxnSpPr>
              <p:nvPr/>
            </p:nvCxnSpPr>
            <p:spPr>
              <a:xfrm>
                <a:off x="5700024" y="2580904"/>
                <a:ext cx="0" cy="35194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75877EE-4667-358B-9AD9-22B177D9E3A9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endCxn id="8" idx="0"/>
              </p:cNvCxnSpPr>
              <p:nvPr/>
            </p:nvCxnSpPr>
            <p:spPr>
              <a:xfrm>
                <a:off x="7965016" y="2580904"/>
                <a:ext cx="0" cy="35194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B4C1265-5B43-8FD3-51C6-F4B83D29140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7973" y="4145280"/>
              <a:ext cx="7769014" cy="346376"/>
            </a:xfrm>
            <a:prstGeom prst="rect">
              <a:avLst/>
            </a:prstGeom>
            <a:solidFill>
              <a:srgbClr val="DAEAD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99" i="1" dirty="0">
                  <a:solidFill>
                    <a:srgbClr val="5F0F40"/>
                  </a:solidFill>
                </a:rPr>
                <a:t>Sampling Inquiries: </a:t>
              </a:r>
              <a:r>
                <a:rPr lang="en-US" sz="1199" i="1" dirty="0">
                  <a:solidFill>
                    <a:srgbClr val="5F0F40"/>
                  </a:solidFill>
                  <a:hlinkClick r:id="rId7"/>
                </a:rPr>
                <a:t>Jasmine.Ryan@txdot.gov</a:t>
              </a:r>
              <a:endParaRPr lang="en-US" sz="1199" i="1" dirty="0">
                <a:solidFill>
                  <a:srgbClr val="5F0F40"/>
                </a:solidFill>
              </a:endParaRPr>
            </a:p>
            <a:p>
              <a:pPr algn="ctr"/>
              <a:r>
                <a:rPr lang="en-US" sz="1199" i="1" dirty="0">
                  <a:solidFill>
                    <a:srgbClr val="5F0F40"/>
                  </a:solidFill>
                </a:rPr>
                <a:t>General Inquiries: </a:t>
              </a:r>
              <a:r>
                <a:rPr lang="en-US" sz="1199" i="1" dirty="0">
                  <a:solidFill>
                    <a:srgbClr val="5F0F40"/>
                  </a:solidFill>
                  <a:hlinkClick r:id="rId8"/>
                </a:rPr>
                <a:t>MTD-Asphalt-Engineering@txdot.gov</a:t>
              </a:r>
              <a:endParaRPr lang="en-US" sz="1199" i="1" dirty="0">
                <a:solidFill>
                  <a:srgbClr val="5F0F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838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3225A-23F0-EFA3-B5F8-5B51E054B2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14676" y="1181531"/>
            <a:ext cx="11165661" cy="3928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Soils and Aggregates Section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D9F80F-CBC5-483A-C432-AD651D5E866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2035" y="2057070"/>
            <a:ext cx="11968438" cy="3926203"/>
            <a:chOff x="72364" y="1544230"/>
            <a:chExt cx="8984640" cy="294737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711FDE2-9C2E-937A-87E0-CA90C69352D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4" y="1544230"/>
              <a:ext cx="8984640" cy="2248924"/>
              <a:chOff x="72364" y="1544230"/>
              <a:chExt cx="8984640" cy="2248924"/>
            </a:xfrm>
          </p:grpSpPr>
          <p:sp>
            <p:nvSpPr>
              <p:cNvPr id="34" name="Content Placeholder 3">
                <a:extLst>
                  <a:ext uri="{FF2B5EF4-FFF2-40B4-BE49-F238E27FC236}">
                    <a16:creationId xmlns:a16="http://schemas.microsoft.com/office/drawing/2014/main" id="{7A7213E3-E9AF-9AF4-B066-FCCCBA99345B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59693" y="1544230"/>
                <a:ext cx="2183976" cy="86021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B050"/>
                </a:solidFill>
              </a:ln>
            </p:spPr>
            <p:txBody>
              <a:bodyPr vert="horz" lIns="121807" tIns="121807" rIns="121807" bIns="121807" rtlCol="0" anchor="ctr" anchorCtr="1">
                <a:noAutofit/>
              </a:bodyPr>
              <a:lstStyle>
                <a:lvl1pPr marL="228600" indent="-22860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6928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SzPct val="80000"/>
                  <a:buFont typeface="Verdana" panose="020B0604030504040204" pitchFamily="34" charset="0"/>
                  <a:buChar char="°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b="1" dirty="0">
                    <a:solidFill>
                      <a:srgbClr val="000000"/>
                    </a:solidFill>
                    <a:latin typeface="Verdana"/>
                  </a:rPr>
                  <a:t>Gisel Carrasco, PE</a:t>
                </a:r>
              </a:p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i="1" dirty="0">
                    <a:solidFill>
                      <a:srgbClr val="000000"/>
                    </a:solidFill>
                    <a:latin typeface="Verdana"/>
                  </a:rPr>
                  <a:t>Section Director</a:t>
                </a:r>
              </a:p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dirty="0">
                    <a:solidFill>
                      <a:srgbClr val="000000"/>
                    </a:solidFill>
                    <a:latin typeface="Verdana"/>
                    <a:hlinkClick r:id="rId2"/>
                  </a:rPr>
                  <a:t>gisel.carrasco@txdot.gov</a:t>
                </a:r>
                <a:endParaRPr lang="en-US" sz="1332" dirty="0">
                  <a:solidFill>
                    <a:srgbClr val="000000"/>
                  </a:solidFill>
                  <a:latin typeface="Verdana"/>
                </a:endParaRPr>
              </a:p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dirty="0">
                    <a:solidFill>
                      <a:srgbClr val="000000"/>
                    </a:solidFill>
                    <a:latin typeface="Verdana"/>
                  </a:rPr>
                  <a:t>512-354-5768</a:t>
                </a:r>
              </a:p>
            </p:txBody>
          </p:sp>
          <p:sp>
            <p:nvSpPr>
              <p:cNvPr id="5" name="Content Placeholder 3">
                <a:extLst>
                  <a:ext uri="{FF2B5EF4-FFF2-40B4-BE49-F238E27FC236}">
                    <a16:creationId xmlns:a16="http://schemas.microsoft.com/office/drawing/2014/main" id="{37737147-EDD3-0DDA-6982-C8CF2BA01C9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4" y="2932941"/>
                <a:ext cx="2183976" cy="86021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B050"/>
                </a:solidFill>
              </a:ln>
            </p:spPr>
            <p:txBody>
              <a:bodyPr vert="horz" lIns="121807" tIns="121807" rIns="121807" bIns="121807" rtlCol="0" anchor="ctr" anchorCtr="1">
                <a:noAutofit/>
              </a:bodyPr>
              <a:lstStyle>
                <a:lvl1pPr marL="228600" indent="-22860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6928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SzPct val="80000"/>
                  <a:buFont typeface="Verdana" panose="020B0604030504040204" pitchFamily="34" charset="0"/>
                  <a:buChar char="°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b="1" dirty="0">
                    <a:solidFill>
                      <a:srgbClr val="000000"/>
                    </a:solidFill>
                    <a:latin typeface="Verdana"/>
                  </a:rPr>
                  <a:t>Sandeep Pandey, PE</a:t>
                </a:r>
              </a:p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i="1" dirty="0">
                    <a:solidFill>
                      <a:srgbClr val="000000"/>
                    </a:solidFill>
                    <a:latin typeface="Verdana"/>
                  </a:rPr>
                  <a:t>Technical/QA Operations Lead</a:t>
                </a:r>
              </a:p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dirty="0">
                    <a:solidFill>
                      <a:srgbClr val="000000"/>
                    </a:solidFill>
                    <a:latin typeface="Verdana"/>
                    <a:hlinkClick r:id="rId3"/>
                  </a:rPr>
                  <a:t>sandeep.pandey@txdot.gov</a:t>
                </a:r>
                <a:endParaRPr lang="en-US" sz="1332" dirty="0">
                  <a:solidFill>
                    <a:srgbClr val="000000"/>
                  </a:solidFill>
                  <a:latin typeface="Verdana"/>
                </a:endParaRPr>
              </a:p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dirty="0">
                    <a:solidFill>
                      <a:srgbClr val="000000"/>
                    </a:solidFill>
                    <a:latin typeface="Verdana"/>
                  </a:rPr>
                  <a:t>512-902-3746</a:t>
                </a:r>
              </a:p>
            </p:txBody>
          </p:sp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id="{696F324F-FD51-E073-593F-1226B62FC2F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37356" y="2932847"/>
                <a:ext cx="2183976" cy="86021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B050"/>
                </a:solidFill>
              </a:ln>
            </p:spPr>
            <p:txBody>
              <a:bodyPr vert="horz" lIns="121807" tIns="121807" rIns="121807" bIns="121807" rtlCol="0" anchor="ctr" anchorCtr="1">
                <a:noAutofit/>
              </a:bodyPr>
              <a:lstStyle>
                <a:lvl1pPr marL="228600" indent="-22860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6928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SzPct val="80000"/>
                  <a:buFont typeface="Verdana" panose="020B0604030504040204" pitchFamily="34" charset="0"/>
                  <a:buChar char="°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b="1" dirty="0">
                    <a:solidFill>
                      <a:srgbClr val="000000"/>
                    </a:solidFill>
                    <a:latin typeface="Verdana"/>
                  </a:rPr>
                  <a:t>Michael Dawidczik, PG</a:t>
                </a:r>
              </a:p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i="1" dirty="0">
                    <a:solidFill>
                      <a:srgbClr val="000000"/>
                    </a:solidFill>
                    <a:latin typeface="Verdana"/>
                  </a:rPr>
                  <a:t>Soils Lab/Certification Lead</a:t>
                </a:r>
              </a:p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dirty="0">
                    <a:solidFill>
                      <a:srgbClr val="000000"/>
                    </a:solidFill>
                    <a:latin typeface="Verdana"/>
                    <a:hlinkClick r:id="rId4"/>
                  </a:rPr>
                  <a:t>michael.dawidczik@txdot.gov</a:t>
                </a:r>
                <a:endParaRPr lang="en-US" sz="1332" dirty="0">
                  <a:solidFill>
                    <a:srgbClr val="000000"/>
                  </a:solidFill>
                  <a:latin typeface="Verdana"/>
                </a:endParaRPr>
              </a:p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dirty="0">
                    <a:solidFill>
                      <a:srgbClr val="000000"/>
                    </a:solidFill>
                    <a:latin typeface="Verdana"/>
                  </a:rPr>
                  <a:t>512-944-4263</a:t>
                </a:r>
              </a:p>
            </p:txBody>
          </p:sp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03070F42-0866-51F7-38AF-C68E02D79308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608036" y="2932848"/>
                <a:ext cx="2183976" cy="86021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B050"/>
                </a:solidFill>
              </a:ln>
            </p:spPr>
            <p:txBody>
              <a:bodyPr vert="horz" lIns="121807" tIns="121807" rIns="121807" bIns="121807" rtlCol="0" anchor="ctr" anchorCtr="1">
                <a:noAutofit/>
              </a:bodyPr>
              <a:lstStyle>
                <a:lvl1pPr marL="228600" indent="-22860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6928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SzPct val="80000"/>
                  <a:buFont typeface="Verdana" panose="020B0604030504040204" pitchFamily="34" charset="0"/>
                  <a:buChar char="°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b="1" dirty="0">
                    <a:solidFill>
                      <a:srgbClr val="000000"/>
                    </a:solidFill>
                    <a:latin typeface="Verdana"/>
                  </a:rPr>
                  <a:t>Victor Vogt, PE</a:t>
                </a:r>
              </a:p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i="1" dirty="0">
                    <a:solidFill>
                      <a:srgbClr val="000000"/>
                    </a:solidFill>
                    <a:latin typeface="Verdana"/>
                  </a:rPr>
                  <a:t>Aggregates Lab Lead</a:t>
                </a:r>
              </a:p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dirty="0">
                    <a:solidFill>
                      <a:srgbClr val="000000"/>
                    </a:solidFill>
                    <a:latin typeface="Verdana"/>
                    <a:hlinkClick r:id="rId5"/>
                  </a:rPr>
                  <a:t>victor.vogt@txdot.gov</a:t>
                </a:r>
                <a:endParaRPr lang="en-US" sz="1332" dirty="0">
                  <a:solidFill>
                    <a:srgbClr val="000000"/>
                  </a:solidFill>
                  <a:latin typeface="Verdana"/>
                </a:endParaRPr>
              </a:p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dirty="0">
                    <a:solidFill>
                      <a:srgbClr val="000000"/>
                    </a:solidFill>
                    <a:latin typeface="Verdana"/>
                  </a:rPr>
                  <a:t>512-902-7706</a:t>
                </a:r>
              </a:p>
            </p:txBody>
          </p:sp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D23ABF70-3FE2-934A-50D5-D2BC2BDB9EC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873028" y="2932848"/>
                <a:ext cx="2183976" cy="86021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B050"/>
                </a:solidFill>
              </a:ln>
            </p:spPr>
            <p:txBody>
              <a:bodyPr vert="horz" lIns="121807" tIns="121807" rIns="121807" bIns="121807" rtlCol="0" anchor="ctr" anchorCtr="1">
                <a:noAutofit/>
              </a:bodyPr>
              <a:lstStyle>
                <a:lvl1pPr marL="228600" indent="-22860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66928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Font typeface="Verdana" panose="020B0604030504040204" pitchFamily="34" charset="0"/>
                  <a:buChar char="-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228600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spcAft>
                    <a:spcPts val="600"/>
                  </a:spcAft>
                  <a:buClr>
                    <a:schemeClr val="accent1"/>
                  </a:buClr>
                  <a:buSzPct val="80000"/>
                  <a:buFont typeface="Verdana" panose="020B0604030504040204" pitchFamily="34" charset="0"/>
                  <a:buChar char="°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b="1" dirty="0">
                    <a:solidFill>
                      <a:srgbClr val="000000"/>
                    </a:solidFill>
                    <a:latin typeface="Verdana"/>
                  </a:rPr>
                  <a:t>Edward Morgan, PG</a:t>
                </a:r>
              </a:p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i="1" dirty="0">
                    <a:solidFill>
                      <a:srgbClr val="000000"/>
                    </a:solidFill>
                    <a:latin typeface="Verdana"/>
                  </a:rPr>
                  <a:t>Petrography Lab Lead</a:t>
                </a:r>
              </a:p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dirty="0">
                    <a:solidFill>
                      <a:srgbClr val="000000"/>
                    </a:solidFill>
                    <a:latin typeface="Verdana"/>
                    <a:hlinkClick r:id="rId6"/>
                  </a:rPr>
                  <a:t>edward.morgan@txdot.gov</a:t>
                </a:r>
                <a:endParaRPr lang="en-US" sz="1332" dirty="0">
                  <a:solidFill>
                    <a:srgbClr val="000000"/>
                  </a:solidFill>
                  <a:latin typeface="Verdana"/>
                </a:endParaRPr>
              </a:p>
              <a:p>
                <a:pPr marL="0" indent="0" algn="ctr" defTabSz="913554">
                  <a:spcBef>
                    <a:spcPts val="0"/>
                  </a:spcBef>
                  <a:spcAft>
                    <a:spcPts val="0"/>
                  </a:spcAft>
                  <a:buClr>
                    <a:srgbClr val="0056A9"/>
                  </a:buClr>
                  <a:buNone/>
                </a:pPr>
                <a:r>
                  <a:rPr lang="en-US" sz="1332" dirty="0">
                    <a:solidFill>
                      <a:srgbClr val="000000"/>
                    </a:solidFill>
                    <a:latin typeface="Verdana"/>
                  </a:rPr>
                  <a:t>512-853-0774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521C5AD-30B7-DE9F-5CA6-D687347CB87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157579" y="2574131"/>
                <a:ext cx="680743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36E80F8-6B51-4D9F-DFED-A6DD7A92F90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stCxn id="34" idx="2"/>
              </p:cNvCxnSpPr>
              <p:nvPr/>
            </p:nvCxnSpPr>
            <p:spPr>
              <a:xfrm>
                <a:off x="4551681" y="2404443"/>
                <a:ext cx="0" cy="17637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3BC5D90-38CE-1851-B36A-11FA270817A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endCxn id="5" idx="0"/>
              </p:cNvCxnSpPr>
              <p:nvPr/>
            </p:nvCxnSpPr>
            <p:spPr>
              <a:xfrm>
                <a:off x="1164352" y="2580996"/>
                <a:ext cx="0" cy="3519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9139C57-2A9D-EF19-2543-85E624A4A1DF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endCxn id="6" idx="0"/>
              </p:cNvCxnSpPr>
              <p:nvPr/>
            </p:nvCxnSpPr>
            <p:spPr>
              <a:xfrm>
                <a:off x="3429344" y="2580904"/>
                <a:ext cx="0" cy="35194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3A9DE46-8995-7E97-7E00-CC1934A7D0B9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endCxn id="7" idx="0"/>
              </p:cNvCxnSpPr>
              <p:nvPr/>
            </p:nvCxnSpPr>
            <p:spPr>
              <a:xfrm>
                <a:off x="5700024" y="2580904"/>
                <a:ext cx="0" cy="35194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75877EE-4667-358B-9AD9-22B177D9E3A9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  <a:endCxn id="8" idx="0"/>
              </p:cNvCxnSpPr>
              <p:nvPr/>
            </p:nvCxnSpPr>
            <p:spPr>
              <a:xfrm>
                <a:off x="7965016" y="2580904"/>
                <a:ext cx="0" cy="35194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B4C1265-5B43-8FD3-51C6-F4B83D29140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7973" y="4145280"/>
              <a:ext cx="7769014" cy="346329"/>
            </a:xfrm>
            <a:prstGeom prst="rect">
              <a:avLst/>
            </a:prstGeom>
            <a:solidFill>
              <a:srgbClr val="DAEADD"/>
            </a:solidFill>
          </p:spPr>
          <p:txBody>
            <a:bodyPr wrap="square" rtlCol="0">
              <a:spAutoFit/>
            </a:bodyPr>
            <a:lstStyle/>
            <a:p>
              <a:pPr algn="ctr" defTabSz="609036"/>
              <a:r>
                <a:rPr lang="en-US" sz="2398" i="1" dirty="0">
                  <a:solidFill>
                    <a:srgbClr val="5F0F40"/>
                  </a:solidFill>
                  <a:latin typeface="Verdana"/>
                </a:rPr>
                <a:t>General Inquires: </a:t>
              </a:r>
              <a:r>
                <a:rPr lang="en-US" sz="2398" b="1" i="1" dirty="0">
                  <a:solidFill>
                    <a:srgbClr val="5F0F40"/>
                  </a:solidFill>
                  <a:latin typeface="Verdana"/>
                </a:rPr>
                <a:t>mtd-sa@txdot.gov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4193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3225A-23F0-EFA3-B5F8-5B51E054B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Organization Chart – Pavement Section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22767FE9-F02B-2F5D-1203-99C101118BF5}"/>
              </a:ext>
            </a:extLst>
          </p:cNvPr>
          <p:cNvSpPr txBox="1">
            <a:spLocks/>
          </p:cNvSpPr>
          <p:nvPr/>
        </p:nvSpPr>
        <p:spPr>
          <a:xfrm>
            <a:off x="4982254" y="3463857"/>
            <a:ext cx="2227494" cy="323042"/>
          </a:xfrm>
          <a:prstGeom prst="rect">
            <a:avLst/>
          </a:prstGeom>
          <a:solidFill>
            <a:schemeClr val="accent1"/>
          </a:solidFill>
        </p:spPr>
        <p:txBody>
          <a:bodyPr vert="horz" lIns="121807" tIns="121807" rIns="121807" bIns="121807" rtlCol="0" anchor="ctr" anchorCtr="1">
            <a:noAutofit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2" dirty="0">
                <a:solidFill>
                  <a:schemeClr val="bg1"/>
                </a:solidFill>
                <a:latin typeface="+mj-lt"/>
              </a:rPr>
              <a:t>Jenny Li, PE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7A7213E3-E9AF-9AF4-B066-FCCCBA99345B}"/>
              </a:ext>
            </a:extLst>
          </p:cNvPr>
          <p:cNvSpPr txBox="1">
            <a:spLocks/>
          </p:cNvSpPr>
          <p:nvPr/>
        </p:nvSpPr>
        <p:spPr>
          <a:xfrm>
            <a:off x="4982254" y="3786900"/>
            <a:ext cx="2227494" cy="65723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vert="horz" lIns="121807" tIns="121807" rIns="121807" bIns="121807" rtlCol="0" anchor="ctr" anchorCtr="1">
            <a:noAutofit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6" dirty="0"/>
              <a:t>Section Director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6" dirty="0">
                <a:hlinkClick r:id="rId2"/>
              </a:rPr>
              <a:t>jenny.li@txdot.gov</a:t>
            </a:r>
            <a:endParaRPr lang="en-US" sz="1066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6" dirty="0"/>
              <a:t>(512) 745-2717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A4EA61CF-216B-3367-1CDE-E71DC3C1076E}"/>
              </a:ext>
            </a:extLst>
          </p:cNvPr>
          <p:cNvSpPr txBox="1">
            <a:spLocks/>
          </p:cNvSpPr>
          <p:nvPr/>
        </p:nvSpPr>
        <p:spPr>
          <a:xfrm>
            <a:off x="2071946" y="4832134"/>
            <a:ext cx="2227494" cy="315460"/>
          </a:xfrm>
          <a:prstGeom prst="rect">
            <a:avLst/>
          </a:prstGeom>
          <a:solidFill>
            <a:schemeClr val="accent2"/>
          </a:solidFill>
        </p:spPr>
        <p:txBody>
          <a:bodyPr vert="horz" lIns="121807" tIns="121807" rIns="121807" bIns="121807" rtlCol="0" anchor="ctr" anchorCtr="1">
            <a:noAutofit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2" dirty="0">
                <a:solidFill>
                  <a:schemeClr val="bg1"/>
                </a:solidFill>
                <a:latin typeface="+mj-lt"/>
              </a:rPr>
              <a:t>Hui Wu, PE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43C09F57-8478-95EB-62A9-52813DBDE4AD}"/>
              </a:ext>
            </a:extLst>
          </p:cNvPr>
          <p:cNvSpPr txBox="1">
            <a:spLocks/>
          </p:cNvSpPr>
          <p:nvPr/>
        </p:nvSpPr>
        <p:spPr>
          <a:xfrm>
            <a:off x="2071946" y="5142540"/>
            <a:ext cx="2227486" cy="6496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vert="horz" lIns="121807" tIns="121807" rIns="121807" bIns="121807" rtlCol="0" anchor="ctr" anchorCtr="1">
            <a:noAutofit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6" spc="-27" dirty="0"/>
              <a:t>PAV Preservation Branch Mgr.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6" dirty="0">
                <a:hlinkClick r:id="rId3"/>
              </a:rPr>
              <a:t>hui.wu@txdot.gov</a:t>
            </a:r>
            <a:endParaRPr lang="en-US" sz="1066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6" dirty="0"/>
              <a:t>(512) 415-4375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3A4C2A4F-9D75-6CA9-9379-D6C6E2E6458D}"/>
              </a:ext>
            </a:extLst>
          </p:cNvPr>
          <p:cNvSpPr txBox="1">
            <a:spLocks/>
          </p:cNvSpPr>
          <p:nvPr/>
        </p:nvSpPr>
        <p:spPr>
          <a:xfrm>
            <a:off x="7892552" y="4826840"/>
            <a:ext cx="2227494" cy="320755"/>
          </a:xfrm>
          <a:prstGeom prst="rect">
            <a:avLst/>
          </a:prstGeom>
          <a:solidFill>
            <a:schemeClr val="accent2"/>
          </a:solidFill>
        </p:spPr>
        <p:txBody>
          <a:bodyPr vert="horz" lIns="121807" tIns="121807" rIns="121807" bIns="121807" rtlCol="0" anchor="ctr" anchorCtr="1">
            <a:noAutofit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2" dirty="0">
                <a:solidFill>
                  <a:schemeClr val="bg1"/>
                </a:solidFill>
                <a:latin typeface="+mj-lt"/>
              </a:rPr>
              <a:t>Ruben Carrasco, PE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0DEE90E5-D551-919B-7EFE-42BE36366A27}"/>
              </a:ext>
            </a:extLst>
          </p:cNvPr>
          <p:cNvSpPr txBox="1">
            <a:spLocks/>
          </p:cNvSpPr>
          <p:nvPr/>
        </p:nvSpPr>
        <p:spPr>
          <a:xfrm>
            <a:off x="7892560" y="5147594"/>
            <a:ext cx="2227486" cy="64459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vert="horz" lIns="121807" tIns="121807" rIns="121807" bIns="121807" rtlCol="0" anchor="ctr" anchorCtr="1">
            <a:noAutofit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6" dirty="0"/>
              <a:t>PAV Design Branch Mgr.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6" dirty="0">
                <a:hlinkClick r:id="rId4"/>
              </a:rPr>
              <a:t>ruben.carrasco@txdot.gov</a:t>
            </a:r>
            <a:endParaRPr lang="en-US" sz="1066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6" dirty="0"/>
              <a:t>(512) 364-8353</a:t>
            </a:r>
          </a:p>
        </p:txBody>
      </p:sp>
      <p:cxnSp>
        <p:nvCxnSpPr>
          <p:cNvPr id="69" name="Elbow Connector 28">
            <a:extLst>
              <a:ext uri="{FF2B5EF4-FFF2-40B4-BE49-F238E27FC236}">
                <a16:creationId xmlns:a16="http://schemas.microsoft.com/office/drawing/2014/main" id="{25276494-1F67-BBC3-0787-DB59A542D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 bwMode="auto">
          <a:xfrm rot="5400000">
            <a:off x="4415732" y="3154692"/>
            <a:ext cx="441758" cy="291312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175">
            <a:solidFill>
              <a:schemeClr val="tx1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Elbow Connector 29">
            <a:extLst>
              <a:ext uri="{FF2B5EF4-FFF2-40B4-BE49-F238E27FC236}">
                <a16:creationId xmlns:a16="http://schemas.microsoft.com/office/drawing/2014/main" id="{22C21C8B-5492-C17A-7335-73787FACC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 bwMode="auto">
          <a:xfrm rot="16200000" flipH="1">
            <a:off x="7328860" y="3154687"/>
            <a:ext cx="441758" cy="291313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175">
            <a:solidFill>
              <a:schemeClr val="tx1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C02CAEA-226E-F09D-23ED-36E0C4BCD0DF}"/>
              </a:ext>
            </a:extLst>
          </p:cNvPr>
          <p:cNvSpPr/>
          <p:nvPr/>
        </p:nvSpPr>
        <p:spPr>
          <a:xfrm>
            <a:off x="1186447" y="4540546"/>
            <a:ext cx="3987191" cy="1549336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BC6AE2-BB73-910B-3575-E1330CB48E96}"/>
              </a:ext>
            </a:extLst>
          </p:cNvPr>
          <p:cNvSpPr/>
          <p:nvPr/>
        </p:nvSpPr>
        <p:spPr>
          <a:xfrm>
            <a:off x="7012707" y="4540546"/>
            <a:ext cx="3987191" cy="1549333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49588B-3B0C-7CC0-06BD-80BC39DB2703}"/>
              </a:ext>
            </a:extLst>
          </p:cNvPr>
          <p:cNvSpPr txBox="1"/>
          <p:nvPr/>
        </p:nvSpPr>
        <p:spPr>
          <a:xfrm>
            <a:off x="722031" y="3956870"/>
            <a:ext cx="2083150" cy="461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8" b="1" dirty="0">
                <a:solidFill>
                  <a:srgbClr val="00B050"/>
                </a:solidFill>
              </a:rPr>
              <a:t>PMIS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5D5C0-9D9B-F5FB-B4AB-0F1B0F2A591E}"/>
              </a:ext>
            </a:extLst>
          </p:cNvPr>
          <p:cNvSpPr txBox="1"/>
          <p:nvPr/>
        </p:nvSpPr>
        <p:spPr>
          <a:xfrm>
            <a:off x="7892552" y="3951974"/>
            <a:ext cx="4113603" cy="461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98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PAV Design/Forensics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DC2E8FB-5D69-BE5A-997F-8BE15289DCB2}"/>
              </a:ext>
            </a:extLst>
          </p:cNvPr>
          <p:cNvSpPr txBox="1">
            <a:spLocks/>
          </p:cNvSpPr>
          <p:nvPr/>
        </p:nvSpPr>
        <p:spPr>
          <a:xfrm>
            <a:off x="1936801" y="2152356"/>
            <a:ext cx="2227494" cy="323042"/>
          </a:xfrm>
          <a:prstGeom prst="rect">
            <a:avLst/>
          </a:prstGeom>
          <a:solidFill>
            <a:schemeClr val="accent1"/>
          </a:solidFill>
        </p:spPr>
        <p:txBody>
          <a:bodyPr vert="horz" lIns="121807" tIns="121807" rIns="121807" bIns="121807" rtlCol="0" anchor="ctr" anchorCtr="1">
            <a:noAutofit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2" spc="-13" dirty="0">
                <a:solidFill>
                  <a:schemeClr val="bg1"/>
                </a:solidFill>
                <a:latin typeface="+mj-lt"/>
              </a:rPr>
              <a:t>James Stevenson, PE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BCA6BAE-3051-B989-8E67-C60EF8D88FF0}"/>
              </a:ext>
            </a:extLst>
          </p:cNvPr>
          <p:cNvSpPr txBox="1">
            <a:spLocks/>
          </p:cNvSpPr>
          <p:nvPr/>
        </p:nvSpPr>
        <p:spPr>
          <a:xfrm>
            <a:off x="1936801" y="2475398"/>
            <a:ext cx="2227494" cy="65723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vert="horz" lIns="121807" tIns="121807" rIns="121807" bIns="121807" rtlCol="0" anchor="ctr" anchorCtr="1">
            <a:noAutofit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6" dirty="0"/>
              <a:t>Division Director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6" dirty="0">
                <a:hlinkClick r:id="rId5"/>
              </a:rPr>
              <a:t>james.stevenson@txdot.gov</a:t>
            </a:r>
            <a:endParaRPr lang="en-US" sz="1066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6" dirty="0"/>
              <a:t>(512) 284-1689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2814172-E510-152B-3C31-A350EA179591}"/>
              </a:ext>
            </a:extLst>
          </p:cNvPr>
          <p:cNvSpPr txBox="1">
            <a:spLocks/>
          </p:cNvSpPr>
          <p:nvPr/>
        </p:nvSpPr>
        <p:spPr>
          <a:xfrm>
            <a:off x="4982254" y="2152356"/>
            <a:ext cx="2227494" cy="323042"/>
          </a:xfrm>
          <a:prstGeom prst="rect">
            <a:avLst/>
          </a:prstGeom>
          <a:solidFill>
            <a:schemeClr val="accent1"/>
          </a:solidFill>
        </p:spPr>
        <p:txBody>
          <a:bodyPr vert="horz" lIns="121807" tIns="121807" rIns="121807" bIns="121807" rtlCol="0" anchor="ctr" anchorCtr="1">
            <a:noAutofit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2" dirty="0">
                <a:solidFill>
                  <a:schemeClr val="bg1"/>
                </a:solidFill>
                <a:latin typeface="+mj-lt"/>
              </a:rPr>
              <a:t>Chris Henry, PE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44831BBF-21DA-F352-752D-01991FA0C5A1}"/>
              </a:ext>
            </a:extLst>
          </p:cNvPr>
          <p:cNvSpPr txBox="1">
            <a:spLocks/>
          </p:cNvSpPr>
          <p:nvPr/>
        </p:nvSpPr>
        <p:spPr>
          <a:xfrm>
            <a:off x="4982254" y="2475398"/>
            <a:ext cx="2227494" cy="65723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vert="horz" lIns="121807" tIns="121807" rIns="121807" bIns="121807" rtlCol="0" anchor="ctr" anchorCtr="1">
            <a:noAutofit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6" dirty="0"/>
              <a:t>Deputy Division Director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6" dirty="0">
                <a:hlinkClick r:id="rId6"/>
              </a:rPr>
              <a:t>chris.henry@txdot.gov</a:t>
            </a:r>
            <a:endParaRPr lang="en-US" sz="1066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6"/>
              <a:t>(940) 447-5093</a:t>
            </a:r>
            <a:endParaRPr lang="en-US" sz="1066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82E611D-0255-9A79-E6B3-DD9C41002693}"/>
              </a:ext>
            </a:extLst>
          </p:cNvPr>
          <p:cNvCxnSpPr>
            <a:cxnSpLocks/>
          </p:cNvCxnSpPr>
          <p:nvPr/>
        </p:nvCxnSpPr>
        <p:spPr>
          <a:xfrm>
            <a:off x="4164294" y="2637516"/>
            <a:ext cx="817960" cy="0"/>
          </a:xfrm>
          <a:prstGeom prst="line">
            <a:avLst/>
          </a:prstGeom>
          <a:solidFill>
            <a:schemeClr val="accent1"/>
          </a:solidFill>
          <a:ln w="3175">
            <a:solidFill>
              <a:schemeClr val="tx1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C38136-B738-43DA-65ED-EFE4778A6A7B}"/>
              </a:ext>
            </a:extLst>
          </p:cNvPr>
          <p:cNvCxnSpPr>
            <a:cxnSpLocks/>
            <a:stCxn id="33" idx="0"/>
            <a:endCxn id="19" idx="2"/>
          </p:cNvCxnSpPr>
          <p:nvPr/>
        </p:nvCxnSpPr>
        <p:spPr>
          <a:xfrm flipV="1">
            <a:off x="6096001" y="3132630"/>
            <a:ext cx="0" cy="331227"/>
          </a:xfrm>
          <a:prstGeom prst="line">
            <a:avLst/>
          </a:prstGeom>
          <a:solidFill>
            <a:schemeClr val="accent1"/>
          </a:solidFill>
          <a:ln w="3175">
            <a:solidFill>
              <a:schemeClr val="tx1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78052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TXAPA Logo Outline">
            <a:extLst>
              <a:ext uri="{FF2B5EF4-FFF2-40B4-BE49-F238E27FC236}">
                <a16:creationId xmlns:a16="http://schemas.microsoft.com/office/drawing/2014/main" id="{170F91E8-53F6-A32F-318E-D4E013B5C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88498"/>
            <a:ext cx="3724275" cy="13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785A49-675D-295E-24CA-645ECFF3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18" t="22400" r="18210" b="17600"/>
          <a:stretch/>
        </p:blipFill>
        <p:spPr>
          <a:xfrm>
            <a:off x="0" y="1558469"/>
            <a:ext cx="12191999" cy="5299531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2AD62DD0-0BB6-8CA0-4F22-4D0B38995175}"/>
              </a:ext>
            </a:extLst>
          </p:cNvPr>
          <p:cNvSpPr txBox="1"/>
          <p:nvPr/>
        </p:nvSpPr>
        <p:spPr>
          <a:xfrm>
            <a:off x="0" y="4932485"/>
            <a:ext cx="11614638" cy="931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4500" dirty="0">
                <a:solidFill>
                  <a:schemeClr val="bg1"/>
                </a:solidFill>
                <a:latin typeface="Saira Condensed Bold"/>
              </a:rPr>
              <a:t>Tools and Resources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C34EBDF-9369-75C6-B44D-FF1C77AC7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5891DD-494D-0D56-25E5-A146058D9B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79" t="14572" r="6492" b="22775"/>
          <a:stretch/>
        </p:blipFill>
        <p:spPr>
          <a:xfrm>
            <a:off x="6600827" y="142472"/>
            <a:ext cx="3441005" cy="12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62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383EBD0-3F5C-D983-6074-9895EB95A7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192000" cy="6931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3716000" imgH="7715250" progId="Acrobat.Document.DC">
                  <p:embed/>
                </p:oleObj>
              </mc:Choice>
              <mc:Fallback>
                <p:oleObj name="Acrobat Document" r:id="rId2" imgW="13716000" imgH="7715250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383EBD0-3F5C-D983-6074-9895EB95A7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931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2715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5 PIQ Presentation (1)">
            <a:hlinkClick r:id="" action="ppaction://media"/>
            <a:extLst>
              <a:ext uri="{FF2B5EF4-FFF2-40B4-BE49-F238E27FC236}">
                <a16:creationId xmlns:a16="http://schemas.microsoft.com/office/drawing/2014/main" id="{C991DA6E-8542-2F26-86E1-D0F4BAC00F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5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9B21E-3C7B-52B6-8441-E7C3B74BE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company&#10;&#10;Description automatically generated">
            <a:extLst>
              <a:ext uri="{FF2B5EF4-FFF2-40B4-BE49-F238E27FC236}">
                <a16:creationId xmlns:a16="http://schemas.microsoft.com/office/drawing/2014/main" id="{2DDA5B04-FF30-22FF-A9AD-6BE4E23353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53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4A1D2-FD40-BF45-5DBB-5298793C1C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Asphalt Pavement Exchange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D82F9C-C13F-EE06-D59C-C36C1C618E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Chris Cowen (TxDOT) &amp; Cliff Kay (AL Helmcamp)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888E59-9714-67D4-CA9A-B835B6401CFF}"/>
              </a:ext>
            </a:extLst>
          </p:cNvPr>
          <p:cNvSpPr txBox="1">
            <a:spLocks/>
          </p:cNvSpPr>
          <p:nvPr/>
        </p:nvSpPr>
        <p:spPr>
          <a:xfrm>
            <a:off x="472440" y="-295158"/>
            <a:ext cx="9314688" cy="14097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l" defTabSz="91355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197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840"/>
              </a:lnSpc>
            </a:pPr>
            <a:r>
              <a:rPr lang="en-US" sz="5068" dirty="0">
                <a:solidFill>
                  <a:schemeClr val="tx1"/>
                </a:solidFill>
              </a:rPr>
              <a:t>APEX Working Groups</a:t>
            </a: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0521A342-8DCB-8E5A-B708-E79C947F30D8}"/>
              </a:ext>
            </a:extLst>
          </p:cNvPr>
          <p:cNvSpPr txBox="1">
            <a:spLocks/>
          </p:cNvSpPr>
          <p:nvPr/>
        </p:nvSpPr>
        <p:spPr>
          <a:xfrm>
            <a:off x="821872" y="1279245"/>
            <a:ext cx="10548256" cy="353785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n-US" sz="4001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914378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28755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743131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657509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571886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486264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640064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7315017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Essentials Workshop (Greg Cedillo and Eric Suarez)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Mixture Type and Design (Ryan Barborak and Alex Flores)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Construction (Lacy Peters and Jason Exum)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Safety (Robert </a:t>
            </a:r>
            <a:r>
              <a:rPr lang="en-US" sz="2200" dirty="0" err="1"/>
              <a:t>Godina</a:t>
            </a:r>
            <a:r>
              <a:rPr lang="en-US" sz="2200" dirty="0"/>
              <a:t> and Darren Poe)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Asphalt Pavement Specialist (Duane Milligan and Chad Bohne)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Ride Quality (Daniel Garcia and Josh Houston)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Pavement Design (James Stevenson and Magdy Mikhail)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Communication (Mike Walsh &amp; Kal Kincaid)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6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00776-6C1D-D183-88AF-A21CAE2826E2}"/>
              </a:ext>
            </a:extLst>
          </p:cNvPr>
          <p:cNvSpPr txBox="1"/>
          <p:nvPr/>
        </p:nvSpPr>
        <p:spPr>
          <a:xfrm>
            <a:off x="8196943" y="1462990"/>
            <a:ext cx="3603172" cy="280076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200" dirty="0">
                <a:latin typeface="Franklin Gothic Medium Cond" panose="020B0606030402020204" pitchFamily="34" charset="0"/>
              </a:rPr>
              <a:t>PROGRAM GOAL:</a:t>
            </a:r>
          </a:p>
          <a:p>
            <a:pPr marL="0" indent="0" algn="ctr">
              <a:buNone/>
            </a:pPr>
            <a:r>
              <a:rPr lang="en-US" sz="2200" dirty="0">
                <a:latin typeface="Franklin Gothic Medium Cond" panose="020B0606030402020204" pitchFamily="34" charset="0"/>
              </a:rPr>
              <a:t>Develop and implement a </a:t>
            </a:r>
            <a:r>
              <a:rPr lang="en-US" sz="2200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dedicated, coordinated, and continuously improved</a:t>
            </a:r>
            <a:r>
              <a:rPr lang="en-US" sz="2200" dirty="0">
                <a:latin typeface="Franklin Gothic Medium Cond" panose="020B0606030402020204" pitchFamily="34" charset="0"/>
              </a:rPr>
              <a:t> asphalt pavement knowledge-sharing education program for TxDOT, Industry, and Consultants to deliver quality HMACP.</a:t>
            </a:r>
          </a:p>
        </p:txBody>
      </p:sp>
    </p:spTree>
    <p:extLst>
      <p:ext uri="{BB962C8B-B14F-4D97-AF65-F5344CB8AC3E}">
        <p14:creationId xmlns:p14="http://schemas.microsoft.com/office/powerpoint/2010/main" val="2093836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858850-DA59-B711-3C93-E4BA00592A9F}"/>
              </a:ext>
            </a:extLst>
          </p:cNvPr>
          <p:cNvSpPr txBox="1"/>
          <p:nvPr/>
        </p:nvSpPr>
        <p:spPr>
          <a:xfrm>
            <a:off x="1366092" y="1277957"/>
            <a:ext cx="6929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Safety Share – Waco District</a:t>
            </a:r>
          </a:p>
          <a:p>
            <a:endParaRPr lang="en-US" dirty="0"/>
          </a:p>
          <a:p>
            <a:r>
              <a:rPr lang="en-US" dirty="0"/>
              <a:t>Mark Davis</a:t>
            </a:r>
          </a:p>
        </p:txBody>
      </p:sp>
    </p:spTree>
    <p:extLst>
      <p:ext uri="{BB962C8B-B14F-4D97-AF65-F5344CB8AC3E}">
        <p14:creationId xmlns:p14="http://schemas.microsoft.com/office/powerpoint/2010/main" val="3250781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g352a0edd6e6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430000" cy="64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93FC2-B633-D3AC-6C3D-88C2F5A05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0F0E333-40CF-3ACA-305E-C5C124CD00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-1"/>
          <a:ext cx="12380976" cy="6964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3716000" imgH="7715250" progId="Acrobat.Document.DC">
                  <p:embed/>
                </p:oleObj>
              </mc:Choice>
              <mc:Fallback>
                <p:oleObj name="Acrobat Document" r:id="rId2" imgW="13716000" imgH="771525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0F0E333-40CF-3ACA-305E-C5C124CD00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2380976" cy="6964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605999A-57CF-9B90-9AE6-785F30D65C8E}"/>
              </a:ext>
            </a:extLst>
          </p:cNvPr>
          <p:cNvSpPr txBox="1"/>
          <p:nvPr/>
        </p:nvSpPr>
        <p:spPr>
          <a:xfrm>
            <a:off x="923544" y="2386584"/>
            <a:ext cx="377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Univers Next Pro Condensed" panose="020B0506030202020203" pitchFamily="34" charset="0"/>
              </a:rPr>
              <a:t>WACO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Next Pro Condensed" panose="020B0506030202020203" pitchFamily="34" charset="0"/>
                <a:ea typeface="+mn-ea"/>
                <a:cs typeface="+mn-cs"/>
              </a:rPr>
              <a:t>DISTRICT</a:t>
            </a:r>
          </a:p>
        </p:txBody>
      </p:sp>
    </p:spTree>
    <p:extLst>
      <p:ext uri="{BB962C8B-B14F-4D97-AF65-F5344CB8AC3E}">
        <p14:creationId xmlns:p14="http://schemas.microsoft.com/office/powerpoint/2010/main" val="813433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3A534-75BA-AEE7-5CF9-1209608E8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2B2C6E-6164-248C-B5FD-701FFB887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7" y="390"/>
            <a:ext cx="12196367" cy="62895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BD8AB3-EE59-E14C-DCBA-BE9F630DD8CA}"/>
              </a:ext>
            </a:extLst>
          </p:cNvPr>
          <p:cNvSpPr txBox="1"/>
          <p:nvPr/>
        </p:nvSpPr>
        <p:spPr>
          <a:xfrm>
            <a:off x="9514107" y="6286912"/>
            <a:ext cx="2179852" cy="5710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AFC295-E4AC-D34C-A518-2E03C6EB7786}" type="datetime4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1, 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4DB52C-599E-C8B3-7057-52F6556A8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2200" y="1384011"/>
            <a:ext cx="3452117" cy="744403"/>
          </a:xfrm>
        </p:spPr>
        <p:txBody>
          <a:bodyPr/>
          <a:lstStyle/>
          <a:p>
            <a:pPr algn="l">
              <a:lnSpc>
                <a:spcPts val="5840"/>
              </a:lnSpc>
            </a:pPr>
            <a:r>
              <a:rPr lang="en-US" sz="5068" dirty="0"/>
              <a:t>Waco District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E377FB7E-FCB2-FF31-F018-E24D4E57FB6A}"/>
              </a:ext>
            </a:extLst>
          </p:cNvPr>
          <p:cNvSpPr txBox="1">
            <a:spLocks/>
          </p:cNvSpPr>
          <p:nvPr/>
        </p:nvSpPr>
        <p:spPr>
          <a:xfrm>
            <a:off x="239853" y="2054831"/>
            <a:ext cx="6936812" cy="407118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n-US" sz="4001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914378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28755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743131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657509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571886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486264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640064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7315017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>
                    <a:lumMod val="75000"/>
                    <a:lumOff val="25000"/>
                  </a:prstClr>
                </a:solidFill>
              </a:rPr>
              <a:t>Initiatives</a:t>
            </a:r>
          </a:p>
          <a:p>
            <a:pPr marL="1371578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" panose="020B0603020102020204" pitchFamily="34" charset="0"/>
              </a:rPr>
              <a:t>Update on Emulsion Treatment</a:t>
            </a:r>
          </a:p>
          <a:p>
            <a:pPr marL="1371578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" panose="020B0603020102020204" pitchFamily="34" charset="0"/>
              </a:rPr>
              <a:t>BMD Projects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rPr>
              <a:t>Challenges and Issues</a:t>
            </a:r>
          </a:p>
          <a:p>
            <a:pPr marL="1371578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Gradation Consistency</a:t>
            </a:r>
          </a:p>
          <a:p>
            <a:pPr marL="1371578" lvl="1" indent="-457200" algn="l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rPr>
              <a:t>Correction Factors</a:t>
            </a:r>
          </a:p>
          <a:p>
            <a:pPr marL="1371578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Trucking / Paver Continuous Operations</a:t>
            </a:r>
          </a:p>
          <a:p>
            <a:pPr marL="1371578" lvl="1" indent="-457200" algn="l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rPr>
              <a:t>Timeliness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 of request for referee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Arial" pitchFamily="34" charset="0"/>
            </a:endParaRPr>
          </a:p>
          <a:p>
            <a:pPr marL="238125" marR="0" lvl="0" indent="-238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6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549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973637-3DBA-B946-A7D6-91790859B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7" y="390"/>
            <a:ext cx="12196367" cy="62895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B99264-4F75-964A-9A91-5991948784CD}"/>
              </a:ext>
            </a:extLst>
          </p:cNvPr>
          <p:cNvSpPr txBox="1"/>
          <p:nvPr/>
        </p:nvSpPr>
        <p:spPr>
          <a:xfrm>
            <a:off x="9514107" y="6286912"/>
            <a:ext cx="2179852" cy="5710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AFC295-E4AC-D34C-A518-2E03C6EB7786}" type="datetime4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1, 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541DCC-5B78-BC56-10F4-AF218F5F3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35640"/>
            <a:ext cx="9314688" cy="806048"/>
          </a:xfrm>
        </p:spPr>
        <p:txBody>
          <a:bodyPr/>
          <a:lstStyle/>
          <a:p>
            <a:pPr>
              <a:lnSpc>
                <a:spcPts val="5840"/>
              </a:lnSpc>
            </a:pPr>
            <a:r>
              <a:rPr lang="en-US" sz="5068" dirty="0"/>
              <a:t>Waco District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3CD80417-9816-A362-BEBB-295F0ED41506}"/>
              </a:ext>
            </a:extLst>
          </p:cNvPr>
          <p:cNvSpPr txBox="1">
            <a:spLocks/>
          </p:cNvSpPr>
          <p:nvPr/>
        </p:nvSpPr>
        <p:spPr>
          <a:xfrm>
            <a:off x="239852" y="2054831"/>
            <a:ext cx="7414395" cy="407118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n-US" sz="4001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914378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28755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743131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657509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571886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486264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640064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7315017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defRPr/>
            </a:pPr>
            <a:r>
              <a:rPr lang="en-US" sz="2667" b="1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2026</a:t>
            </a:r>
          </a:p>
          <a:p>
            <a:pPr lvl="1" algn="l"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rPr>
              <a:t>SP C 70-22  - 43,923 tons</a:t>
            </a:r>
          </a:p>
          <a:p>
            <a:pPr lvl="1" algn="l">
              <a:defRPr/>
            </a:pPr>
            <a:r>
              <a:rPr lang="en-US" sz="2667" dirty="0" err="1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DGR</a:t>
            </a:r>
            <a:r>
              <a:rPr lang="en-US" sz="2667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 B 64-22 – 63,222 tons</a:t>
            </a:r>
          </a:p>
          <a:p>
            <a:pPr lvl="1" algn="l">
              <a:defRPr/>
            </a:pP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rPr>
              <a:t>SMA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rPr>
              <a:t> D 76-22 SAC A – 39,078 t</a:t>
            </a:r>
            <a:r>
              <a:rPr lang="en-US" sz="2667" dirty="0" err="1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ons</a:t>
            </a:r>
            <a:endParaRPr lang="en-US" sz="2667" dirty="0">
              <a:solidFill>
                <a:prstClr val="black">
                  <a:lumMod val="75000"/>
                  <a:lumOff val="25000"/>
                </a:prstClr>
              </a:solidFill>
              <a:latin typeface="Franklin Gothic Medium Cond" panose="020B0606030402020204" pitchFamily="34" charset="0"/>
              <a:cs typeface="Arial" pitchFamily="34" charset="0"/>
            </a:endParaRPr>
          </a:p>
          <a:p>
            <a:pPr lvl="1" algn="l">
              <a:defRPr/>
            </a:pP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rPr>
              <a:t>DGR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rPr>
              <a:t> D 64-22 Level-up – 12,483 </a:t>
            </a:r>
            <a:r>
              <a:rPr lang="en-US" sz="2667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tons</a:t>
            </a:r>
          </a:p>
          <a:p>
            <a:pPr lvl="1" algn="l">
              <a:defRPr/>
            </a:pPr>
            <a:r>
              <a:rPr lang="en-US" sz="2667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SP B 64-22  - 46.486 tons</a:t>
            </a:r>
          </a:p>
          <a:p>
            <a:pPr lvl="1" algn="l">
              <a:defRPr/>
            </a:pPr>
            <a:r>
              <a:rPr lang="en-US" sz="2667" dirty="0" err="1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DGR</a:t>
            </a:r>
            <a:r>
              <a:rPr lang="en-US" sz="2667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 C 64-22 – 9.896 tons</a:t>
            </a:r>
          </a:p>
          <a:p>
            <a:pPr lvl="1" algn="l">
              <a:defRPr/>
            </a:pPr>
            <a:r>
              <a:rPr lang="en-US" sz="2667" b="1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Total = 215,088</a:t>
            </a:r>
          </a:p>
          <a:p>
            <a:pPr lvl="1" algn="l">
              <a:defRPr/>
            </a:pPr>
            <a:endParaRPr lang="en-US" sz="2667" dirty="0">
              <a:solidFill>
                <a:prstClr val="black">
                  <a:lumMod val="75000"/>
                  <a:lumOff val="25000"/>
                </a:prstClr>
              </a:solidFill>
              <a:latin typeface="Franklin Gothic Medium Cond" panose="020B0606030402020204" pitchFamily="34" charset="0"/>
              <a:cs typeface="Arial" pitchFamily="34" charset="0"/>
            </a:endParaRPr>
          </a:p>
          <a:p>
            <a:pPr lvl="1" algn="l"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Medium" panose="020B060302010202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559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2A482-A9CE-6319-E73C-765F170AB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037FDF-2AE8-687F-3AE0-BD66A4C77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7" y="390"/>
            <a:ext cx="12196367" cy="62895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6A9A56-65E7-DF65-B613-9EFC7746A4B0}"/>
              </a:ext>
            </a:extLst>
          </p:cNvPr>
          <p:cNvSpPr txBox="1"/>
          <p:nvPr/>
        </p:nvSpPr>
        <p:spPr>
          <a:xfrm>
            <a:off x="9514107" y="6286912"/>
            <a:ext cx="2179852" cy="5710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AFC295-E4AC-D34C-A518-2E03C6EB7786}" type="datetime4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1, 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FE697DB-A9ED-AC31-394C-84347D920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31988"/>
            <a:ext cx="9314688" cy="1409700"/>
          </a:xfrm>
        </p:spPr>
        <p:txBody>
          <a:bodyPr/>
          <a:lstStyle/>
          <a:p>
            <a:pPr>
              <a:lnSpc>
                <a:spcPts val="5840"/>
              </a:lnSpc>
            </a:pPr>
            <a:r>
              <a:rPr lang="en-US" sz="5068" dirty="0"/>
              <a:t>Waco District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4730DB6F-A323-F51D-A49C-534C1E909B54}"/>
              </a:ext>
            </a:extLst>
          </p:cNvPr>
          <p:cNvSpPr txBox="1">
            <a:spLocks/>
          </p:cNvSpPr>
          <p:nvPr/>
        </p:nvSpPr>
        <p:spPr>
          <a:xfrm>
            <a:off x="239852" y="2054831"/>
            <a:ext cx="7414395" cy="407118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n-US" sz="4001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914378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28755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743131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657509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571886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486264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640064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7315017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defRPr/>
            </a:pPr>
            <a:r>
              <a:rPr lang="en-US" sz="2667" b="1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2027</a:t>
            </a:r>
          </a:p>
          <a:p>
            <a:pPr lvl="1" algn="l"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rPr>
              <a:t>SP C 70-22  - </a:t>
            </a:r>
            <a:r>
              <a:rPr lang="en-US" sz="2667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84,668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rPr>
              <a:t> tons</a:t>
            </a:r>
          </a:p>
          <a:p>
            <a:pPr lvl="1" algn="l">
              <a:defRPr/>
            </a:pPr>
            <a:r>
              <a:rPr lang="en-US" sz="2667" dirty="0" err="1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DGR</a:t>
            </a:r>
            <a:r>
              <a:rPr lang="en-US" sz="2667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 B 64-22 – 9,915 tons</a:t>
            </a:r>
          </a:p>
          <a:p>
            <a:pPr lvl="1" algn="l">
              <a:defRPr/>
            </a:pP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rPr>
              <a:t>SMA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rPr>
              <a:t> D 76-22 SAC A – 0 t</a:t>
            </a:r>
            <a:r>
              <a:rPr lang="en-US" sz="2667" dirty="0" err="1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ons</a:t>
            </a:r>
            <a:endParaRPr lang="en-US" sz="2667" dirty="0">
              <a:solidFill>
                <a:prstClr val="black">
                  <a:lumMod val="75000"/>
                  <a:lumOff val="25000"/>
                </a:prstClr>
              </a:solidFill>
              <a:latin typeface="Franklin Gothic Medium Cond" panose="020B0606030402020204" pitchFamily="34" charset="0"/>
              <a:cs typeface="Arial" pitchFamily="34" charset="0"/>
            </a:endParaRPr>
          </a:p>
          <a:p>
            <a:pPr lvl="1" algn="l">
              <a:defRPr/>
            </a:pP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rPr>
              <a:t>DGR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rPr>
              <a:t> D 64-22 Level-up – 0 </a:t>
            </a:r>
            <a:r>
              <a:rPr lang="en-US" sz="2667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tons</a:t>
            </a:r>
          </a:p>
          <a:p>
            <a:pPr lvl="1" algn="l">
              <a:defRPr/>
            </a:pPr>
            <a:r>
              <a:rPr lang="en-US" sz="2667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SP B 64-22  - 0 tons</a:t>
            </a:r>
          </a:p>
          <a:p>
            <a:pPr lvl="1" algn="l">
              <a:defRPr/>
            </a:pPr>
            <a:r>
              <a:rPr lang="en-US" sz="2667" dirty="0" err="1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DGR</a:t>
            </a:r>
            <a:r>
              <a:rPr lang="en-US" sz="2667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 C 64-22 – 0 tons</a:t>
            </a:r>
          </a:p>
          <a:p>
            <a:pPr lvl="1" algn="l">
              <a:defRPr/>
            </a:pPr>
            <a:r>
              <a:rPr lang="en-US" sz="2667" b="1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cs typeface="Arial" pitchFamily="34" charset="0"/>
              </a:rPr>
              <a:t>Total = 309,672 tons</a:t>
            </a:r>
          </a:p>
          <a:p>
            <a:pPr lvl="1" algn="l">
              <a:defRPr/>
            </a:pPr>
            <a:endParaRPr lang="en-US" sz="2667" dirty="0">
              <a:solidFill>
                <a:prstClr val="black">
                  <a:lumMod val="75000"/>
                  <a:lumOff val="25000"/>
                </a:prstClr>
              </a:solidFill>
              <a:latin typeface="Franklin Gothic Medium Cond" panose="020B0606030402020204" pitchFamily="34" charset="0"/>
              <a:cs typeface="Arial" pitchFamily="34" charset="0"/>
            </a:endParaRPr>
          </a:p>
          <a:p>
            <a:pPr lvl="1" algn="l"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Medium" panose="020B060302010202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34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8AD4531-D64C-E545-2504-3BF256B41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879" y="4170123"/>
            <a:ext cx="5655175" cy="25921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320103-4807-7E0D-77DC-EE9AE6786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13" y="4170123"/>
            <a:ext cx="5212080" cy="2592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70A289-9773-DF56-CC59-14D2E1C2D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879" y="1310605"/>
            <a:ext cx="5625192" cy="2816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7E73D5-834D-603B-0DF9-5D6017B92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70" y="1350360"/>
            <a:ext cx="5212080" cy="281976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60401" y="597032"/>
            <a:ext cx="817315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659"/>
              </a:lnSpc>
            </a:pPr>
            <a:r>
              <a:rPr lang="en-US" sz="4803" dirty="0">
                <a:solidFill>
                  <a:srgbClr val="1D1D1D"/>
                </a:solidFill>
                <a:latin typeface="Saira Condensed Bold"/>
              </a:rPr>
              <a:t>Statewide Trends (Cracking) </a:t>
            </a:r>
          </a:p>
        </p:txBody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94A5A4DE-5C4A-9A7B-3C65-2FDA7351BDEA}"/>
              </a:ext>
            </a:extLst>
          </p:cNvPr>
          <p:cNvSpPr txBox="1"/>
          <p:nvPr/>
        </p:nvSpPr>
        <p:spPr>
          <a:xfrm>
            <a:off x="660400" y="1060024"/>
            <a:ext cx="2988189" cy="250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147"/>
              </a:lnSpc>
            </a:pPr>
            <a:r>
              <a:rPr lang="en-US" sz="1533" dirty="0">
                <a:solidFill>
                  <a:srgbClr val="1D1D1D"/>
                </a:solidFill>
                <a:latin typeface="Montserrat Medium"/>
              </a:rPr>
              <a:t>Provided by MNT Division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7E9217-F9F1-0939-AB0D-222196ACF2BC}"/>
              </a:ext>
            </a:extLst>
          </p:cNvPr>
          <p:cNvSpPr/>
          <p:nvPr/>
        </p:nvSpPr>
        <p:spPr>
          <a:xfrm>
            <a:off x="7133131" y="1603561"/>
            <a:ext cx="4470400" cy="3214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1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Cracking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275116D-DE8C-99D2-5C2B-53236B2FB7C8}"/>
              </a:ext>
            </a:extLst>
          </p:cNvPr>
          <p:cNvSpPr/>
          <p:nvPr/>
        </p:nvSpPr>
        <p:spPr>
          <a:xfrm>
            <a:off x="1066799" y="1655775"/>
            <a:ext cx="4368801" cy="3214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1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Alligator Cracking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80A19F-2A35-2FB9-BEFB-0BE5E5D6FD52}"/>
              </a:ext>
            </a:extLst>
          </p:cNvPr>
          <p:cNvSpPr/>
          <p:nvPr/>
        </p:nvSpPr>
        <p:spPr>
          <a:xfrm>
            <a:off x="7138775" y="4333828"/>
            <a:ext cx="4470400" cy="3214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1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ACP Block Cracking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66EAE8-3CD3-EE0A-9183-B1992448E09B}"/>
              </a:ext>
            </a:extLst>
          </p:cNvPr>
          <p:cNvSpPr/>
          <p:nvPr/>
        </p:nvSpPr>
        <p:spPr>
          <a:xfrm>
            <a:off x="1066800" y="4386042"/>
            <a:ext cx="4374445" cy="3214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1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ACP Transverse Cracking</a:t>
            </a:r>
          </a:p>
        </p:txBody>
      </p:sp>
      <p:pic>
        <p:nvPicPr>
          <p:cNvPr id="33" name="Picture 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5CA012F-FC2B-AC93-81F6-9D704BB322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0" y="236180"/>
            <a:ext cx="2316504" cy="116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76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FC195C-9E57-0244-304D-CB491C2F5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187" y="2433666"/>
            <a:ext cx="5640317" cy="2816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FD32A-54FD-8549-FB4B-0628ECDCA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44" y="2433666"/>
            <a:ext cx="5662506" cy="281635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07E9217-F9F1-0939-AB0D-222196ACF2BC}"/>
              </a:ext>
            </a:extLst>
          </p:cNvPr>
          <p:cNvSpPr/>
          <p:nvPr/>
        </p:nvSpPr>
        <p:spPr>
          <a:xfrm>
            <a:off x="7229200" y="4408289"/>
            <a:ext cx="4470400" cy="3214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1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Rutting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275116D-DE8C-99D2-5C2B-53236B2FB7C8}"/>
              </a:ext>
            </a:extLst>
          </p:cNvPr>
          <p:cNvSpPr/>
          <p:nvPr/>
        </p:nvSpPr>
        <p:spPr>
          <a:xfrm>
            <a:off x="1053215" y="4408289"/>
            <a:ext cx="4368801" cy="3214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1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 Rutting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AD62DD0-0BB6-8CA0-4F22-4D0B38995175}"/>
              </a:ext>
            </a:extLst>
          </p:cNvPr>
          <p:cNvSpPr txBox="1"/>
          <p:nvPr/>
        </p:nvSpPr>
        <p:spPr>
          <a:xfrm>
            <a:off x="660401" y="597032"/>
            <a:ext cx="817315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659"/>
              </a:lnSpc>
            </a:pPr>
            <a:r>
              <a:rPr lang="en-US" sz="4803" dirty="0">
                <a:solidFill>
                  <a:srgbClr val="1D1D1D"/>
                </a:solidFill>
                <a:latin typeface="Saira Condensed Bold"/>
              </a:rPr>
              <a:t>Statewide Trends (Rutting) 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AC8E74E8-916C-8E67-0A3D-54FDC691CAEB}"/>
              </a:ext>
            </a:extLst>
          </p:cNvPr>
          <p:cNvSpPr txBox="1"/>
          <p:nvPr/>
        </p:nvSpPr>
        <p:spPr>
          <a:xfrm>
            <a:off x="660400" y="1060024"/>
            <a:ext cx="2988189" cy="250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147"/>
              </a:lnSpc>
            </a:pPr>
            <a:r>
              <a:rPr lang="en-US" sz="1533" dirty="0">
                <a:solidFill>
                  <a:srgbClr val="1D1D1D"/>
                </a:solidFill>
                <a:latin typeface="Montserrat Medium"/>
              </a:rPr>
              <a:t>Provided by MNT Division</a:t>
            </a: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893F77F-8F6E-8E31-4038-8B97F748F0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0" y="236180"/>
            <a:ext cx="2316504" cy="1160820"/>
          </a:xfrm>
          <a:prstGeom prst="rect">
            <a:avLst/>
          </a:prstGeom>
        </p:spPr>
      </p:pic>
      <p:grpSp>
        <p:nvGrpSpPr>
          <p:cNvPr id="12" name="Group 13">
            <a:extLst>
              <a:ext uri="{FF2B5EF4-FFF2-40B4-BE49-F238E27FC236}">
                <a16:creationId xmlns:a16="http://schemas.microsoft.com/office/drawing/2014/main" id="{1F0A7740-1E62-D5F4-CFD0-DC03F7D25B4C}"/>
              </a:ext>
            </a:extLst>
          </p:cNvPr>
          <p:cNvGrpSpPr/>
          <p:nvPr/>
        </p:nvGrpSpPr>
        <p:grpSpPr>
          <a:xfrm rot="5400000">
            <a:off x="6245123" y="676246"/>
            <a:ext cx="377023" cy="11546469"/>
            <a:chOff x="0" y="0"/>
            <a:chExt cx="666397" cy="1231408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38EF603-0096-B674-0B67-6C7941F3A370}"/>
                </a:ext>
              </a:extLst>
            </p:cNvPr>
            <p:cNvSpPr/>
            <p:nvPr/>
          </p:nvSpPr>
          <p:spPr>
            <a:xfrm>
              <a:off x="0" y="0"/>
              <a:ext cx="666397" cy="1231408"/>
            </a:xfrm>
            <a:custGeom>
              <a:avLst/>
              <a:gdLst/>
              <a:ahLst/>
              <a:cxnLst/>
              <a:rect l="l" t="t" r="r" b="b"/>
              <a:pathLst>
                <a:path w="666397" h="1231408">
                  <a:moveTo>
                    <a:pt x="0" y="0"/>
                  </a:moveTo>
                  <a:lnTo>
                    <a:pt x="666397" y="0"/>
                  </a:lnTo>
                  <a:lnTo>
                    <a:pt x="666397" y="1231408"/>
                  </a:lnTo>
                  <a:lnTo>
                    <a:pt x="0" y="1231408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015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6D115C7-7825-A5BC-0CBE-5362DF0421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0" y="236180"/>
            <a:ext cx="2316504" cy="1160820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F719881C-3F54-2274-0BFB-515AC9A53070}"/>
              </a:ext>
            </a:extLst>
          </p:cNvPr>
          <p:cNvSpPr txBox="1"/>
          <p:nvPr/>
        </p:nvSpPr>
        <p:spPr>
          <a:xfrm>
            <a:off x="660400" y="597032"/>
            <a:ext cx="1122680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659"/>
              </a:lnSpc>
            </a:pPr>
            <a:r>
              <a:rPr lang="en-US" sz="4100" dirty="0">
                <a:solidFill>
                  <a:srgbClr val="1D1D1D"/>
                </a:solidFill>
                <a:latin typeface="Saira Condensed Bold"/>
              </a:rPr>
              <a:t>Status of Statewide Pavement Condition</a:t>
            </a: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5145550D-439E-F480-F815-4D96D5CB90F1}"/>
              </a:ext>
            </a:extLst>
          </p:cNvPr>
          <p:cNvSpPr txBox="1"/>
          <p:nvPr/>
        </p:nvSpPr>
        <p:spPr>
          <a:xfrm>
            <a:off x="660400" y="1060024"/>
            <a:ext cx="2988189" cy="250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147"/>
              </a:lnSpc>
            </a:pPr>
            <a:r>
              <a:rPr lang="en-US" sz="1533" dirty="0">
                <a:solidFill>
                  <a:srgbClr val="1D1D1D"/>
                </a:solidFill>
                <a:latin typeface="Montserrat Medium"/>
              </a:rPr>
              <a:t>Provided by MNT Division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7944C-424F-203B-A704-0213A2E43C61}"/>
              </a:ext>
            </a:extLst>
          </p:cNvPr>
          <p:cNvSpPr txBox="1"/>
          <p:nvPr/>
        </p:nvSpPr>
        <p:spPr>
          <a:xfrm>
            <a:off x="9775818" y="2964327"/>
            <a:ext cx="1319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B5E22F-6835-BB08-2FDB-51253B9B0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807" y="1310605"/>
            <a:ext cx="8152385" cy="5547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37E898-E72A-E62C-3E13-C2E212A1DA87}"/>
              </a:ext>
            </a:extLst>
          </p:cNvPr>
          <p:cNvSpPr txBox="1"/>
          <p:nvPr/>
        </p:nvSpPr>
        <p:spPr>
          <a:xfrm>
            <a:off x="10444321" y="5547395"/>
            <a:ext cx="1087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91.29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2CE240D-E7CE-C4C7-0BC0-54C9B6108057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9791827" y="5732061"/>
            <a:ext cx="652494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765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2732BD1-FD79-3EB8-C26F-8F30476E65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452694"/>
              </p:ext>
            </p:extLst>
          </p:nvPr>
        </p:nvGraphicFramePr>
        <p:xfrm>
          <a:off x="0" y="0"/>
          <a:ext cx="12344400" cy="6967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3716000" imgH="7715250" progId="Acrobat.Document.DC">
                  <p:embed/>
                </p:oleObj>
              </mc:Choice>
              <mc:Fallback>
                <p:oleObj name="Acrobat Document" r:id="rId2" imgW="13716000" imgH="7715250" progId="Acrobat.Document.DC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2732BD1-FD79-3EB8-C26F-8F30476E65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344400" cy="6967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B1CD2CC-2444-F4E1-B7B3-C073C9FC1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688" y="6602603"/>
            <a:ext cx="2743200" cy="365125"/>
          </a:xfrm>
        </p:spPr>
        <p:txBody>
          <a:bodyPr/>
          <a:lstStyle/>
          <a:p>
            <a:fld id="{314BE581-3B9C-40D9-B231-57ECF326577A}" type="slidenum">
              <a:rPr lang="en-US" smtClean="0">
                <a:solidFill>
                  <a:srgbClr val="FFCD00"/>
                </a:solidFill>
              </a:rPr>
              <a:t>9</a:t>
            </a:fld>
            <a:endParaRPr lang="en-US" dirty="0">
              <a:solidFill>
                <a:srgbClr val="FFC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146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.ZozDRwkUKmrwVY015d7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.ZozDRwkUKmrwVY015d7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TxDOT Template Color Scheme">
      <a:dk1>
        <a:srgbClr val="000000"/>
      </a:dk1>
      <a:lt1>
        <a:srgbClr val="FFFFFF"/>
      </a:lt1>
      <a:dk2>
        <a:srgbClr val="000000"/>
      </a:dk2>
      <a:lt2>
        <a:srgbClr val="EBEBEB"/>
      </a:lt2>
      <a:accent1>
        <a:srgbClr val="0056A9"/>
      </a:accent1>
      <a:accent2>
        <a:srgbClr val="D90D0D"/>
      </a:accent2>
      <a:accent3>
        <a:srgbClr val="196533"/>
      </a:accent3>
      <a:accent4>
        <a:srgbClr val="5F0F40"/>
      </a:accent4>
      <a:accent5>
        <a:srgbClr val="002E69"/>
      </a:accent5>
      <a:accent6>
        <a:srgbClr val="333F48"/>
      </a:accent6>
      <a:hlink>
        <a:srgbClr val="0056A9"/>
      </a:hlink>
      <a:folHlink>
        <a:srgbClr val="5F0F40"/>
      </a:folHlink>
    </a:clrScheme>
    <a:fontScheme name="TxDOT Template fonts">
      <a:majorFont>
        <a:latin typeface="Verdana Bold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xdot-presentation-template-ets.pptx" id="{4E35D240-80BD-42F9-8C75-5F3D9A0A2916}" vid="{47BFE384-D81F-4CE1-BBA3-B222107218AC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STER_powerpoint_template3_WIDESCREEN_SLANT">
  <a:themeElements>
    <a:clrScheme name="Prefinal 5">
      <a:dk1>
        <a:srgbClr val="000000"/>
      </a:dk1>
      <a:lt1>
        <a:srgbClr val="FFFFFF"/>
      </a:lt1>
      <a:dk2>
        <a:srgbClr val="E2E7EB"/>
      </a:dk2>
      <a:lt2>
        <a:srgbClr val="F9EFE0"/>
      </a:lt2>
      <a:accent1>
        <a:srgbClr val="3869A2"/>
      </a:accent1>
      <a:accent2>
        <a:srgbClr val="0F3859"/>
      </a:accent2>
      <a:accent3>
        <a:srgbClr val="CC7B28"/>
      </a:accent3>
      <a:accent4>
        <a:srgbClr val="F4BC46"/>
      </a:accent4>
      <a:accent5>
        <a:srgbClr val="79A03F"/>
      </a:accent5>
      <a:accent6>
        <a:srgbClr val="247F74"/>
      </a:accent6>
      <a:hlink>
        <a:srgbClr val="042A45"/>
      </a:hlink>
      <a:folHlink>
        <a:srgbClr val="4D4D4D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l="-4127" t="-2765" r="-4127" b="-2765"/>
          </a:stretch>
        </a:blipFill>
        <a:ln>
          <a:noFill/>
        </a:ln>
      </a:spPr>
      <a:bodyPr rtlCol="0" anchor="ctr"/>
      <a:lstStyle>
        <a:defPPr algn="ctr">
          <a:defRPr sz="1200" dirty="0" err="1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9408DCE-C62B-41F2-84FA-1AB2EFA3F10E}" vid="{5D9E9015-CF67-42DD-9383-44C0584DD5C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687</Words>
  <Application>Microsoft Office PowerPoint</Application>
  <PresentationFormat>Widescreen</PresentationFormat>
  <Paragraphs>171</Paragraphs>
  <Slides>21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Aptos</vt:lpstr>
      <vt:lpstr>Aptos Display</vt:lpstr>
      <vt:lpstr>Arial</vt:lpstr>
      <vt:lpstr>Barlow Condensed Medium</vt:lpstr>
      <vt:lpstr>Calibri</vt:lpstr>
      <vt:lpstr>Franklin Gothic Book</vt:lpstr>
      <vt:lpstr>Franklin Gothic Demi</vt:lpstr>
      <vt:lpstr>Franklin Gothic Medium</vt:lpstr>
      <vt:lpstr>Franklin Gothic Medium Cond</vt:lpstr>
      <vt:lpstr>Montserrat Medium</vt:lpstr>
      <vt:lpstr>Saira Condensed Bold</vt:lpstr>
      <vt:lpstr>Univers Next Pro Condensed</vt:lpstr>
      <vt:lpstr>Verdana</vt:lpstr>
      <vt:lpstr>Verdana Bold</vt:lpstr>
      <vt:lpstr>Wingdings</vt:lpstr>
      <vt:lpstr>Office Theme</vt:lpstr>
      <vt:lpstr>1_Office Theme</vt:lpstr>
      <vt:lpstr>2_Office Theme</vt:lpstr>
      <vt:lpstr>MASTER_powerpoint_template3_WIDESCREEN_SLANT</vt:lpstr>
      <vt:lpstr>think-cell Slide</vt:lpstr>
      <vt:lpstr>Acrobat Document</vt:lpstr>
      <vt:lpstr>PowerPoint Presentation</vt:lpstr>
      <vt:lpstr>PowerPoint Presentation</vt:lpstr>
      <vt:lpstr>Waco District</vt:lpstr>
      <vt:lpstr>Waco District</vt:lpstr>
      <vt:lpstr>Waco District</vt:lpstr>
      <vt:lpstr>PowerPoint Presentation</vt:lpstr>
      <vt:lpstr>PowerPoint Presentation</vt:lpstr>
      <vt:lpstr>PowerPoint Presentation</vt:lpstr>
      <vt:lpstr>PowerPoint Presentation</vt:lpstr>
      <vt:lpstr>MTD Updates</vt:lpstr>
      <vt:lpstr>Flexible Pavements Section</vt:lpstr>
      <vt:lpstr>Asphalt Binder Section</vt:lpstr>
      <vt:lpstr>Soils and Aggregates Section</vt:lpstr>
      <vt:lpstr>Organization Chart – Pavement Section</vt:lpstr>
      <vt:lpstr>PowerPoint Presentation</vt:lpstr>
      <vt:lpstr>PowerPoint Presentation</vt:lpstr>
      <vt:lpstr>PowerPoint Presentation</vt:lpstr>
      <vt:lpstr>PowerPoint Presentation</vt:lpstr>
      <vt:lpstr>Asphalt Pavement Exchange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Horton</dc:creator>
  <cp:lastModifiedBy>Chuck Fuller</cp:lastModifiedBy>
  <cp:revision>6</cp:revision>
  <dcterms:created xsi:type="dcterms:W3CDTF">2025-01-14T14:28:40Z</dcterms:created>
  <dcterms:modified xsi:type="dcterms:W3CDTF">2025-05-01T18:26:46Z</dcterms:modified>
</cp:coreProperties>
</file>